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media/image10.svg" ContentType="image/svg+xml"/>
  <Override PartName="/ppt/media/image2.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sldIdLst>
    <p:sldId id="3825" r:id="rId3"/>
    <p:sldId id="3839" r:id="rId4"/>
    <p:sldId id="3827" r:id="rId5"/>
    <p:sldId id="3828" r:id="rId6"/>
    <p:sldId id="3835" r:id="rId7"/>
    <p:sldId id="3859" r:id="rId8"/>
    <p:sldId id="3792" r:id="rId9"/>
    <p:sldId id="3831" r:id="rId10"/>
    <p:sldId id="3794" r:id="rId11"/>
    <p:sldId id="3836" r:id="rId12"/>
    <p:sldId id="3837" r:id="rId13"/>
    <p:sldId id="3840" r:id="rId14"/>
    <p:sldId id="3841" r:id="rId15"/>
    <p:sldId id="3842" r:id="rId16"/>
    <p:sldId id="3843" r:id="rId17"/>
    <p:sldId id="3844" r:id="rId18"/>
    <p:sldId id="3845" r:id="rId19"/>
    <p:sldId id="3846" r:id="rId20"/>
    <p:sldId id="3862" r:id="rId21"/>
    <p:sldId id="3864" r:id="rId22"/>
    <p:sldId id="3863" r:id="rId23"/>
    <p:sldId id="3847" r:id="rId24"/>
    <p:sldId id="3848" r:id="rId25"/>
    <p:sldId id="3865" r:id="rId26"/>
    <p:sldId id="3849" r:id="rId27"/>
    <p:sldId id="3850" r:id="rId28"/>
    <p:sldId id="3851" r:id="rId29"/>
    <p:sldId id="3852" r:id="rId30"/>
    <p:sldId id="3853" r:id="rId31"/>
    <p:sldId id="3854" r:id="rId32"/>
    <p:sldId id="3855" r:id="rId33"/>
    <p:sldId id="3856" r:id="rId34"/>
    <p:sldId id="3857" r:id="rId35"/>
    <p:sldId id="3858" r:id="rId36"/>
    <p:sldId id="3891" r:id="rId37"/>
    <p:sldId id="3833" r:id="rId38"/>
    <p:sldId id="3892" r:id="rId39"/>
    <p:sldId id="3893" r:id="rId40"/>
    <p:sldId id="3894" r:id="rId41"/>
    <p:sldId id="3829" r:id="rId42"/>
    <p:sldId id="383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75"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showGuides="1">
      <p:cViewPr varScale="1">
        <p:scale>
          <a:sx n="82" d="100"/>
          <a:sy n="82" d="100"/>
        </p:scale>
        <p:origin x="763" y="72"/>
      </p:cViewPr>
      <p:guideLst>
        <p:guide orient="horz" pos="1175"/>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customXml" Target="../customXml/item3.xml"/><Relationship Id="rId5" Type="http://schemas.openxmlformats.org/officeDocument/2006/relationships/slide" Target="slides/slide3.xml"/><Relationship Id="rId49" Type="http://schemas.openxmlformats.org/officeDocument/2006/relationships/customXml" Target="../customXml/item2.xml"/><Relationship Id="rId48" Type="http://schemas.openxmlformats.org/officeDocument/2006/relationships/customXml" Target="../customXml/item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notesMaster" Target="notesMasters/notesMaster1.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2.xml.rels><?xml version="1.0" encoding="UTF-8" standalone="yes"?>
<Relationships xmlns="http://schemas.openxmlformats.org/package/2006/relationships"><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s>
</file>

<file path=ppt/diagrams/_rels/data3.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_rels/data4.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_rels/data5.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custT="1"/>
      <dgm:spPr>
        <a:solidFill>
          <a:schemeClr val="accent1">
            <a:lumMod val="20000"/>
            <a:lumOff val="80000"/>
            <a:alpha val="90000"/>
          </a:schemeClr>
        </a:solidFill>
        <a:ln>
          <a:noFill/>
        </a:ln>
      </dgm:spPr>
      <dgm:t>
        <a:bodyPr/>
        <a:lstStyle/>
        <a:p>
          <a:pPr algn="ctr"/>
          <a:endParaRPr lang="en-US" sz="2000" b="0" i="0" u="none" dirty="0"/>
        </a:p>
        <a:p>
          <a:pPr algn="ctr"/>
          <a:endParaRPr lang="en-US" sz="2000" b="0" i="0" u="none" dirty="0"/>
        </a:p>
        <a:p>
          <a:pPr algn="ctr"/>
          <a:r>
            <a:rPr lang="en-US" sz="2000" b="0" i="0" u="none" dirty="0"/>
            <a:t>Process</a:t>
          </a:r>
          <a:endParaRPr lang="en-US" sz="2000" dirty="0"/>
        </a:p>
      </dgm:t>
    </dgm:pt>
    <dgm:pt modelId="{49F555B2-B165-4CB6-8578-DF4BCD791ABF}" cxnId="{8327A44B-5326-4A8B-9B23-A3D3C09A16F3}" type="parTrans">
      <dgm:prSet/>
      <dgm:spPr/>
      <dgm:t>
        <a:bodyPr/>
        <a:lstStyle/>
        <a:p>
          <a:endParaRPr lang="en-US"/>
        </a:p>
      </dgm:t>
    </dgm:pt>
    <dgm:pt modelId="{C54063C4-24CD-4834-9424-53756AE38C6B}" cxnId="{8327A44B-5326-4A8B-9B23-A3D3C09A16F3}" type="sibTrans">
      <dgm:prSet phldrT="1" phldr="0"/>
      <dgm:spPr>
        <a:solidFill>
          <a:schemeClr val="accent1"/>
        </a:solidFill>
        <a:ln>
          <a:noFill/>
        </a:ln>
      </dgm:spPr>
      <dgm:t>
        <a:bodyPr/>
        <a:lstStyle/>
        <a:p>
          <a:r>
            <a:rPr lang="en-US"/>
            <a:t>1</a:t>
          </a:r>
          <a:endParaRPr lang="en-US" dirty="0"/>
        </a:p>
      </dgm:t>
    </dgm:pt>
    <dgm:pt modelId="{0F6BA1FB-59E5-4F16-A7B4-1533BB1F09E4}">
      <dgm:prSet custT="1"/>
      <dgm:spPr>
        <a:solidFill>
          <a:schemeClr val="accent2">
            <a:lumMod val="20000"/>
            <a:lumOff val="80000"/>
            <a:alpha val="90000"/>
          </a:schemeClr>
        </a:solidFill>
        <a:ln>
          <a:noFill/>
        </a:ln>
      </dgm:spPr>
      <dgm:t>
        <a:bodyPr/>
        <a:lstStyle/>
        <a:p>
          <a:pPr algn="ctr"/>
          <a:endParaRPr lang="en-US" sz="2000" b="0" i="0" u="none" dirty="0"/>
        </a:p>
        <a:p>
          <a:pPr algn="ctr"/>
          <a:endParaRPr lang="en-US" sz="2000" b="0" i="0" u="none" dirty="0"/>
        </a:p>
        <a:p>
          <a:pPr algn="ctr"/>
          <a:r>
            <a:rPr lang="en-US" sz="2000" b="0" i="0" u="none" dirty="0"/>
            <a:t>Structure</a:t>
          </a:r>
          <a:endParaRPr lang="en-US" sz="2000" dirty="0"/>
        </a:p>
      </dgm:t>
    </dgm:pt>
    <dgm:pt modelId="{6A557BB1-C0DD-44CB-8745-CE5481476209}" cxnId="{F0FA65E5-FB81-4E7A-9467-65363565F4A0}" type="parTrans">
      <dgm:prSet/>
      <dgm:spPr/>
      <dgm:t>
        <a:bodyPr/>
        <a:lstStyle/>
        <a:p>
          <a:endParaRPr lang="en-US"/>
        </a:p>
      </dgm:t>
    </dgm:pt>
    <dgm:pt modelId="{7DBF5CB5-29DD-4671-A0F3-981D48571500}" cxnId="{F0FA65E5-FB81-4E7A-9467-65363565F4A0}" type="sibTrans">
      <dgm:prSet phldrT="2" phldr="0"/>
      <dgm:spPr>
        <a:solidFill>
          <a:schemeClr val="accent2"/>
        </a:solidFill>
        <a:ln>
          <a:noFill/>
        </a:ln>
      </dgm:spPr>
      <dgm:t>
        <a:bodyPr/>
        <a:lstStyle/>
        <a:p>
          <a:r>
            <a:rPr lang="en-US"/>
            <a:t>2</a:t>
          </a:r>
          <a:endParaRPr lang="en-US" dirty="0"/>
        </a:p>
      </dgm:t>
    </dgm:pt>
    <dgm:pt modelId="{1D096F01-AEA8-401D-8348-98E9A81F3CE0}">
      <dgm:prSet custT="1"/>
      <dgm:spPr>
        <a:solidFill>
          <a:schemeClr val="accent4">
            <a:lumMod val="20000"/>
            <a:lumOff val="80000"/>
            <a:alpha val="90000"/>
          </a:schemeClr>
        </a:solidFill>
        <a:ln>
          <a:noFill/>
        </a:ln>
      </dgm:spPr>
      <dgm:t>
        <a:bodyPr/>
        <a:lstStyle/>
        <a:p>
          <a:pPr algn="ctr"/>
          <a:endParaRPr lang="en-US" sz="2000" dirty="0"/>
        </a:p>
        <a:p>
          <a:pPr algn="ctr"/>
          <a:endParaRPr lang="en-US" sz="2000" dirty="0"/>
        </a:p>
        <a:p>
          <a:pPr algn="ctr"/>
          <a:r>
            <a:rPr lang="en-US" sz="2000" dirty="0"/>
            <a:t>Management</a:t>
          </a:r>
        </a:p>
      </dgm:t>
    </dgm:pt>
    <dgm:pt modelId="{AB9DA1CE-0370-48BB-8362-3A4CBF7FFB29}" cxnId="{FD2381C0-DA6F-4859-90D6-313730044E7C}" type="parTrans">
      <dgm:prSet/>
      <dgm:spPr/>
      <dgm:t>
        <a:bodyPr/>
        <a:lstStyle/>
        <a:p>
          <a:endParaRPr lang="en-US"/>
        </a:p>
      </dgm:t>
    </dgm:pt>
    <dgm:pt modelId="{6088456C-4B73-4948-985C-DD954DEF44EF}" cxnId="{FD2381C0-DA6F-4859-90D6-313730044E7C}" type="sibTrans">
      <dgm:prSet phldrT="3" phldr="0"/>
      <dgm:spPr>
        <a:solidFill>
          <a:schemeClr val="accent4"/>
        </a:solidFill>
        <a:ln>
          <a:noFill/>
        </a:ln>
      </dgm:spPr>
      <dgm:t>
        <a:bodyPr/>
        <a:lstStyle/>
        <a:p>
          <a:r>
            <a:rPr lang="en-US"/>
            <a:t>3</a:t>
          </a:r>
          <a:endParaRPr lang="en-US" dirty="0"/>
        </a:p>
      </dgm:t>
    </dgm:pt>
    <dgm:pt modelId="{DE16CBB4-D3F4-44AD-8379-3A5D78B889D5}">
      <dgm:prSet custT="1"/>
      <dgm:spPr>
        <a:solidFill>
          <a:schemeClr val="accent5">
            <a:lumMod val="20000"/>
            <a:lumOff val="80000"/>
            <a:alpha val="90000"/>
          </a:schemeClr>
        </a:solidFill>
        <a:ln>
          <a:noFill/>
        </a:ln>
      </dgm:spPr>
      <dgm:t>
        <a:bodyPr/>
        <a:lstStyle/>
        <a:p>
          <a:pPr algn="l"/>
          <a:endParaRPr lang="en-US" sz="2000" b="0" i="0" u="none" dirty="0"/>
        </a:p>
        <a:p>
          <a:pPr algn="l"/>
          <a:endParaRPr lang="en-US" sz="2000" b="0" i="0" u="none" dirty="0"/>
        </a:p>
        <a:p>
          <a:pPr algn="ctr"/>
          <a:r>
            <a:rPr lang="en-US" sz="2000" b="0" i="0" u="none" dirty="0"/>
            <a:t>People</a:t>
          </a:r>
          <a:endParaRPr lang="en-US" sz="2000" dirty="0"/>
        </a:p>
      </dgm:t>
    </dgm:pt>
    <dgm:pt modelId="{917142D8-7514-46BB-B61D-8633F0189C31}" cxnId="{058D75E7-8E09-41CE-ADFC-EEAD1556353B}" type="parTrans">
      <dgm:prSet/>
      <dgm:spPr/>
      <dgm:t>
        <a:bodyPr/>
        <a:lstStyle/>
        <a:p>
          <a:endParaRPr lang="en-US"/>
        </a:p>
      </dgm:t>
    </dgm:pt>
    <dgm:pt modelId="{C2728830-9A00-4764-A9F1-670DDF9E57B3}" cxnId="{058D75E7-8E09-41CE-ADFC-EEAD1556353B}" type="sibTrans">
      <dgm:prSet phldrT="4" phldr="0"/>
      <dgm:spPr>
        <a:solidFill>
          <a:schemeClr val="accent5"/>
        </a:solidFill>
        <a:ln>
          <a:noFill/>
        </a:ln>
      </dgm:spPr>
      <dgm:t>
        <a:bodyPr/>
        <a:lstStyle/>
        <a:p>
          <a:r>
            <a:rPr lang="en-US"/>
            <a:t>4</a:t>
          </a:r>
          <a:endParaRPr lang="en-US"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4"/>
      <dgm:spPr/>
    </dgm:pt>
    <dgm:pt modelId="{9C3A7F13-9585-42DF-AD32-B56F82B123C8}" type="pres">
      <dgm:prSet presAssocID="{C54063C4-24CD-4834-9424-53756AE38C6B}" presName="sibTransNodeCircle" presStyleLbl="alignNode1" presStyleIdx="0" presStyleCnt="8">
        <dgm:presLayoutVars>
          <dgm:chMax val="0"/>
          <dgm:bulletEnabled/>
        </dgm:presLayoutVars>
      </dgm:prSet>
      <dgm:spPr/>
    </dgm:pt>
    <dgm:pt modelId="{923B2301-552B-45D2-9EF0-53A10AA17FC6}" type="pres">
      <dgm:prSet presAssocID="{198ACE8E-34F4-43E6-BB2E-1809B1CC58DC}" presName="bottomLine" presStyleLbl="alignNode1" presStyleIdx="1" presStyleCnt="8">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4">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4"/>
      <dgm:spPr/>
    </dgm:pt>
    <dgm:pt modelId="{C08FC467-91FE-48BD-B243-273925C2B75A}" type="pres">
      <dgm:prSet presAssocID="{7DBF5CB5-29DD-4671-A0F3-981D48571500}" presName="sibTransNodeCircle" presStyleLbl="alignNode1" presStyleIdx="2" presStyleCnt="8">
        <dgm:presLayoutVars>
          <dgm:chMax val="0"/>
          <dgm:bulletEnabled/>
        </dgm:presLayoutVars>
      </dgm:prSet>
      <dgm:spPr/>
    </dgm:pt>
    <dgm:pt modelId="{DE393E47-CBB6-4D77-A342-C9AFD9FC8CB6}" type="pres">
      <dgm:prSet presAssocID="{0F6BA1FB-59E5-4F16-A7B4-1533BB1F09E4}" presName="bottomLine" presStyleLbl="alignNode1" presStyleIdx="3" presStyleCnt="8">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4">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4"/>
      <dgm:spPr/>
    </dgm:pt>
    <dgm:pt modelId="{4104A2F1-FB99-4C42-8067-46B8EEEC9610}" type="pres">
      <dgm:prSet presAssocID="{6088456C-4B73-4948-985C-DD954DEF44EF}" presName="sibTransNodeCircle" presStyleLbl="alignNode1" presStyleIdx="4" presStyleCnt="8">
        <dgm:presLayoutVars>
          <dgm:chMax val="0"/>
          <dgm:bulletEnabled/>
        </dgm:presLayoutVars>
      </dgm:prSet>
      <dgm:spPr/>
    </dgm:pt>
    <dgm:pt modelId="{2EB92C72-3528-4913-AFF6-FF0B4F338399}" type="pres">
      <dgm:prSet presAssocID="{1D096F01-AEA8-401D-8348-98E9A81F3CE0}" presName="bottomLine" presStyleLbl="alignNode1" presStyleIdx="5" presStyleCnt="8">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4">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4"/>
      <dgm:spPr/>
    </dgm:pt>
    <dgm:pt modelId="{AC6B335A-D8B4-46D8-93DE-B9EF1773F6AC}" type="pres">
      <dgm:prSet presAssocID="{C2728830-9A00-4764-A9F1-670DDF9E57B3}" presName="sibTransNodeCircle" presStyleLbl="alignNode1" presStyleIdx="6" presStyleCnt="8">
        <dgm:presLayoutVars>
          <dgm:chMax val="0"/>
          <dgm:bulletEnabled/>
        </dgm:presLayoutVars>
      </dgm:prSet>
      <dgm:spPr/>
    </dgm:pt>
    <dgm:pt modelId="{7B3E0A16-DB85-46CA-87D6-4D39F6DBFC52}" type="pres">
      <dgm:prSet presAssocID="{DE16CBB4-D3F4-44AD-8379-3A5D78B889D5}" presName="bottomLine" presStyleLbl="alignNode1" presStyleIdx="7" presStyleCnt="8">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4">
        <dgm:presLayoutVars>
          <dgm:bulletEnabled val="1"/>
        </dgm:presLayoutVars>
      </dgm:prSet>
      <dgm:spPr/>
    </dgm:pt>
  </dgm:ptLst>
  <dgm:cxnLst>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4A6E7-B3D5-4141-803D-1FA3F4A4C11F}"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E57CEE25-39A8-4799-80D4-B124793C0EC3}">
      <dgm:prSet custT="1"/>
      <dgm:spPr/>
      <dgm:t>
        <a:bodyPr/>
        <a:lstStyle/>
        <a:p>
          <a:pPr>
            <a:lnSpc>
              <a:spcPct val="100000"/>
            </a:lnSpc>
          </a:pPr>
          <a:r>
            <a:rPr lang="en-US" sz="2000" dirty="0"/>
            <a:t>Gamification is defined as the application of game design and elements in nongame contexts.</a:t>
          </a:r>
        </a:p>
      </dgm:t>
    </dgm:pt>
    <dgm:pt modelId="{1E22237A-487C-49B0-9F87-A48DA00427AD}" cxnId="{5861191B-4F29-45FB-9A22-910128B781FD}" type="parTrans">
      <dgm:prSet/>
      <dgm:spPr/>
      <dgm:t>
        <a:bodyPr/>
        <a:lstStyle/>
        <a:p>
          <a:endParaRPr lang="en-US"/>
        </a:p>
      </dgm:t>
    </dgm:pt>
    <dgm:pt modelId="{6FE0A8A1-7916-4D0E-9757-22FE8EDDCD16}" cxnId="{5861191B-4F29-45FB-9A22-910128B781FD}" type="sibTrans">
      <dgm:prSet/>
      <dgm:spPr/>
      <dgm:t>
        <a:bodyPr/>
        <a:lstStyle/>
        <a:p>
          <a:endParaRPr lang="en-US"/>
        </a:p>
      </dgm:t>
    </dgm:pt>
    <dgm:pt modelId="{9971100C-B6C0-4CAF-BBED-E986BD7AB936}">
      <dgm:prSet custT="1"/>
      <dgm:spPr/>
      <dgm:t>
        <a:bodyPr/>
        <a:lstStyle/>
        <a:p>
          <a:pPr>
            <a:lnSpc>
              <a:spcPct val="100000"/>
            </a:lnSpc>
          </a:pPr>
          <a:r>
            <a:rPr lang="en-US" sz="2000" dirty="0"/>
            <a:t>It is Used as a motivational technique to encourage and facilitate new behaviors. </a:t>
          </a:r>
        </a:p>
      </dgm:t>
    </dgm:pt>
    <dgm:pt modelId="{D21199C8-A4A2-4163-BE47-DE1CEA468AC0}" cxnId="{A0281F19-DEF7-444F-BCE0-E2CBF4E2A0E2}" type="parTrans">
      <dgm:prSet/>
      <dgm:spPr/>
      <dgm:t>
        <a:bodyPr/>
        <a:lstStyle/>
        <a:p>
          <a:endParaRPr lang="en-US"/>
        </a:p>
      </dgm:t>
    </dgm:pt>
    <dgm:pt modelId="{6B48D4DC-FC2C-4A32-8DD2-DB2E02E7B8DD}" cxnId="{A0281F19-DEF7-444F-BCE0-E2CBF4E2A0E2}" type="sibTrans">
      <dgm:prSet/>
      <dgm:spPr/>
      <dgm:t>
        <a:bodyPr/>
        <a:lstStyle/>
        <a:p>
          <a:endParaRPr lang="en-US"/>
        </a:p>
      </dgm:t>
    </dgm:pt>
    <dgm:pt modelId="{C889EBA8-7D6B-4F61-8805-B66BF90F5582}">
      <dgm:prSet custT="1"/>
      <dgm:spPr/>
      <dgm:t>
        <a:bodyPr/>
        <a:lstStyle/>
        <a:p>
          <a:pPr>
            <a:lnSpc>
              <a:spcPct val="100000"/>
            </a:lnSpc>
          </a:pPr>
          <a:r>
            <a:rPr lang="en-US" sz="1600" dirty="0"/>
            <a:t>It initially emerged in the business and marketing sectors implementing techniques such as loyalty cards and stamp books for increased customer loyalty and retention.</a:t>
          </a:r>
        </a:p>
      </dgm:t>
    </dgm:pt>
    <dgm:pt modelId="{9C03A683-97F1-4F61-9750-34DB7A6CE1F0}" cxnId="{042D6937-C5F4-4FEE-BAA1-F13D054CDB6B}" type="parTrans">
      <dgm:prSet/>
      <dgm:spPr/>
      <dgm:t>
        <a:bodyPr/>
        <a:lstStyle/>
        <a:p>
          <a:endParaRPr lang="en-US"/>
        </a:p>
      </dgm:t>
    </dgm:pt>
    <dgm:pt modelId="{86419B5B-4F65-490E-B903-BB5EAC79BE91}" cxnId="{042D6937-C5F4-4FEE-BAA1-F13D054CDB6B}" type="sibTrans">
      <dgm:prSet/>
      <dgm:spPr/>
      <dgm:t>
        <a:bodyPr/>
        <a:lstStyle/>
        <a:p>
          <a:endParaRPr lang="en-US"/>
        </a:p>
      </dgm:t>
    </dgm:pt>
    <dgm:pt modelId="{C49A50C6-CFF8-48FA-AEC3-CDBB3AB7BB23}" type="pres">
      <dgm:prSet presAssocID="{9884A6E7-B3D5-4141-803D-1FA3F4A4C11F}" presName="root" presStyleCnt="0">
        <dgm:presLayoutVars>
          <dgm:dir/>
          <dgm:resizeHandles val="exact"/>
        </dgm:presLayoutVars>
      </dgm:prSet>
      <dgm:spPr/>
    </dgm:pt>
    <dgm:pt modelId="{E136BA22-3433-4EC3-8170-653BBFA833A0}" type="pres">
      <dgm:prSet presAssocID="{E57CEE25-39A8-4799-80D4-B124793C0EC3}" presName="compNode" presStyleCnt="0"/>
      <dgm:spPr/>
    </dgm:pt>
    <dgm:pt modelId="{11A8A12A-6C90-4B71-97FC-1797A7FA308A}" type="pres">
      <dgm:prSet presAssocID="{E57CEE25-39A8-4799-80D4-B124793C0EC3}" presName="bgRect" presStyleLbl="bgShp" presStyleIdx="0" presStyleCnt="3"/>
      <dgm:spPr/>
    </dgm:pt>
    <dgm:pt modelId="{E1161F2F-34CC-4AB3-8FF7-9C5219E5EDD2}" type="pres">
      <dgm:prSet presAssocID="{E57CEE25-39A8-4799-80D4-B124793C0E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A1D69280-8716-477E-9421-020777931F77}" type="pres">
      <dgm:prSet presAssocID="{E57CEE25-39A8-4799-80D4-B124793C0EC3}" presName="spaceRect" presStyleCnt="0"/>
      <dgm:spPr/>
    </dgm:pt>
    <dgm:pt modelId="{2A998E11-085D-4326-A0FB-A947FBDF3AE7}" type="pres">
      <dgm:prSet presAssocID="{E57CEE25-39A8-4799-80D4-B124793C0EC3}" presName="parTx" presStyleLbl="revTx" presStyleIdx="0" presStyleCnt="3">
        <dgm:presLayoutVars>
          <dgm:chMax val="0"/>
          <dgm:chPref val="0"/>
        </dgm:presLayoutVars>
      </dgm:prSet>
      <dgm:spPr/>
    </dgm:pt>
    <dgm:pt modelId="{5D79625A-D314-4968-8371-26791556621F}" type="pres">
      <dgm:prSet presAssocID="{6FE0A8A1-7916-4D0E-9757-22FE8EDDCD16}" presName="sibTrans" presStyleCnt="0"/>
      <dgm:spPr/>
    </dgm:pt>
    <dgm:pt modelId="{BD14A0A7-F258-4898-A0EB-F142B9D9D9DF}" type="pres">
      <dgm:prSet presAssocID="{9971100C-B6C0-4CAF-BBED-E986BD7AB936}" presName="compNode" presStyleCnt="0"/>
      <dgm:spPr/>
    </dgm:pt>
    <dgm:pt modelId="{08663ED5-C8FA-43F5-B86F-82275C3ED4A7}" type="pres">
      <dgm:prSet presAssocID="{9971100C-B6C0-4CAF-BBED-E986BD7AB936}" presName="bgRect" presStyleLbl="bgShp" presStyleIdx="1" presStyleCnt="3"/>
      <dgm:spPr/>
    </dgm:pt>
    <dgm:pt modelId="{0D379736-390C-4F4C-9C7E-D3515C7A6379}" type="pres">
      <dgm:prSet presAssocID="{9971100C-B6C0-4CAF-BBED-E986BD7AB9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A8926D7-15C1-48C8-8750-CC618A2E6AC0}" type="pres">
      <dgm:prSet presAssocID="{9971100C-B6C0-4CAF-BBED-E986BD7AB936}" presName="spaceRect" presStyleCnt="0"/>
      <dgm:spPr/>
    </dgm:pt>
    <dgm:pt modelId="{9F2F1EB6-7777-49AA-A4B9-7AE26C2AA05D}" type="pres">
      <dgm:prSet presAssocID="{9971100C-B6C0-4CAF-BBED-E986BD7AB936}" presName="parTx" presStyleLbl="revTx" presStyleIdx="1" presStyleCnt="3">
        <dgm:presLayoutVars>
          <dgm:chMax val="0"/>
          <dgm:chPref val="0"/>
        </dgm:presLayoutVars>
      </dgm:prSet>
      <dgm:spPr/>
    </dgm:pt>
    <dgm:pt modelId="{8B81A691-8C82-4263-AACB-D8A7F4952FDA}" type="pres">
      <dgm:prSet presAssocID="{6B48D4DC-FC2C-4A32-8DD2-DB2E02E7B8DD}" presName="sibTrans" presStyleCnt="0"/>
      <dgm:spPr/>
    </dgm:pt>
    <dgm:pt modelId="{5A872CEA-C39B-4BBF-9660-ECAE67F1B7A7}" type="pres">
      <dgm:prSet presAssocID="{C889EBA8-7D6B-4F61-8805-B66BF90F5582}" presName="compNode" presStyleCnt="0"/>
      <dgm:spPr/>
    </dgm:pt>
    <dgm:pt modelId="{3470099A-232C-4D56-9E4A-2193871E71E1}" type="pres">
      <dgm:prSet presAssocID="{C889EBA8-7D6B-4F61-8805-B66BF90F5582}" presName="bgRect" presStyleLbl="bgShp" presStyleIdx="2" presStyleCnt="3"/>
      <dgm:spPr/>
    </dgm:pt>
    <dgm:pt modelId="{790A592F-6C66-4EF7-B041-D654C4CDD18B}" type="pres">
      <dgm:prSet presAssocID="{C889EBA8-7D6B-4F61-8805-B66BF90F55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2FD13ABA-31AF-4904-8112-259226834FD7}" type="pres">
      <dgm:prSet presAssocID="{C889EBA8-7D6B-4F61-8805-B66BF90F5582}" presName="spaceRect" presStyleCnt="0"/>
      <dgm:spPr/>
    </dgm:pt>
    <dgm:pt modelId="{E57D1CE9-4213-4119-AEE2-D0973EA23796}" type="pres">
      <dgm:prSet presAssocID="{C889EBA8-7D6B-4F61-8805-B66BF90F5582}" presName="parTx" presStyleLbl="revTx" presStyleIdx="2" presStyleCnt="3">
        <dgm:presLayoutVars>
          <dgm:chMax val="0"/>
          <dgm:chPref val="0"/>
        </dgm:presLayoutVars>
      </dgm:prSet>
      <dgm:spPr/>
    </dgm:pt>
  </dgm:ptLst>
  <dgm:cxnLst>
    <dgm:cxn modelId="{A0281F19-DEF7-444F-BCE0-E2CBF4E2A0E2}" srcId="{9884A6E7-B3D5-4141-803D-1FA3F4A4C11F}" destId="{9971100C-B6C0-4CAF-BBED-E986BD7AB936}" srcOrd="1" destOrd="0" parTransId="{D21199C8-A4A2-4163-BE47-DE1CEA468AC0}" sibTransId="{6B48D4DC-FC2C-4A32-8DD2-DB2E02E7B8DD}"/>
    <dgm:cxn modelId="{5861191B-4F29-45FB-9A22-910128B781FD}" srcId="{9884A6E7-B3D5-4141-803D-1FA3F4A4C11F}" destId="{E57CEE25-39A8-4799-80D4-B124793C0EC3}" srcOrd="0" destOrd="0" parTransId="{1E22237A-487C-49B0-9F87-A48DA00427AD}" sibTransId="{6FE0A8A1-7916-4D0E-9757-22FE8EDDCD16}"/>
    <dgm:cxn modelId="{87B64721-4B47-4D6C-A5A6-899A6B29CC4B}" type="presOf" srcId="{9884A6E7-B3D5-4141-803D-1FA3F4A4C11F}" destId="{C49A50C6-CFF8-48FA-AEC3-CDBB3AB7BB23}" srcOrd="0" destOrd="0" presId="urn:microsoft.com/office/officeart/2018/2/layout/IconVerticalSolidList"/>
    <dgm:cxn modelId="{DE93F931-B54D-456D-8583-7BB616312EA7}" type="presOf" srcId="{C889EBA8-7D6B-4F61-8805-B66BF90F5582}" destId="{E57D1CE9-4213-4119-AEE2-D0973EA23796}" srcOrd="0" destOrd="0" presId="urn:microsoft.com/office/officeart/2018/2/layout/IconVerticalSolidList"/>
    <dgm:cxn modelId="{042D6937-C5F4-4FEE-BAA1-F13D054CDB6B}" srcId="{9884A6E7-B3D5-4141-803D-1FA3F4A4C11F}" destId="{C889EBA8-7D6B-4F61-8805-B66BF90F5582}" srcOrd="2" destOrd="0" parTransId="{9C03A683-97F1-4F61-9750-34DB7A6CE1F0}" sibTransId="{86419B5B-4F65-490E-B903-BB5EAC79BE91}"/>
    <dgm:cxn modelId="{F9495B5F-52DB-4F95-BC52-2C612AF675AC}" type="presOf" srcId="{E57CEE25-39A8-4799-80D4-B124793C0EC3}" destId="{2A998E11-085D-4326-A0FB-A947FBDF3AE7}" srcOrd="0" destOrd="0" presId="urn:microsoft.com/office/officeart/2018/2/layout/IconVerticalSolidList"/>
    <dgm:cxn modelId="{BB9E077A-C6A7-4343-B2D3-3B491C097C1C}" type="presOf" srcId="{9971100C-B6C0-4CAF-BBED-E986BD7AB936}" destId="{9F2F1EB6-7777-49AA-A4B9-7AE26C2AA05D}" srcOrd="0" destOrd="0" presId="urn:microsoft.com/office/officeart/2018/2/layout/IconVerticalSolidList"/>
    <dgm:cxn modelId="{3B5C4998-7C3B-4C96-ABFC-AEC20DC1E4DF}" type="presParOf" srcId="{C49A50C6-CFF8-48FA-AEC3-CDBB3AB7BB23}" destId="{E136BA22-3433-4EC3-8170-653BBFA833A0}" srcOrd="0" destOrd="0" presId="urn:microsoft.com/office/officeart/2018/2/layout/IconVerticalSolidList"/>
    <dgm:cxn modelId="{C222B03A-8424-4F7F-97EB-0E50D3341D81}" type="presParOf" srcId="{E136BA22-3433-4EC3-8170-653BBFA833A0}" destId="{11A8A12A-6C90-4B71-97FC-1797A7FA308A}" srcOrd="0" destOrd="0" presId="urn:microsoft.com/office/officeart/2018/2/layout/IconVerticalSolidList"/>
    <dgm:cxn modelId="{2F75A5E2-A1FD-423D-BF0A-0A67262C276F}" type="presParOf" srcId="{E136BA22-3433-4EC3-8170-653BBFA833A0}" destId="{E1161F2F-34CC-4AB3-8FF7-9C5219E5EDD2}" srcOrd="1" destOrd="0" presId="urn:microsoft.com/office/officeart/2018/2/layout/IconVerticalSolidList"/>
    <dgm:cxn modelId="{62730B8D-472D-4ACD-B4BD-4398963D4551}" type="presParOf" srcId="{E136BA22-3433-4EC3-8170-653BBFA833A0}" destId="{A1D69280-8716-477E-9421-020777931F77}" srcOrd="2" destOrd="0" presId="urn:microsoft.com/office/officeart/2018/2/layout/IconVerticalSolidList"/>
    <dgm:cxn modelId="{273498F1-A8F5-45B0-90E0-0A1C2E4753AF}" type="presParOf" srcId="{E136BA22-3433-4EC3-8170-653BBFA833A0}" destId="{2A998E11-085D-4326-A0FB-A947FBDF3AE7}" srcOrd="3" destOrd="0" presId="urn:microsoft.com/office/officeart/2018/2/layout/IconVerticalSolidList"/>
    <dgm:cxn modelId="{CC520BB5-4F31-49D3-A82E-CE3666C90863}" type="presParOf" srcId="{C49A50C6-CFF8-48FA-AEC3-CDBB3AB7BB23}" destId="{5D79625A-D314-4968-8371-26791556621F}" srcOrd="1" destOrd="0" presId="urn:microsoft.com/office/officeart/2018/2/layout/IconVerticalSolidList"/>
    <dgm:cxn modelId="{4A9C84EA-FD4C-4B10-A1F4-D2A7A998405B}" type="presParOf" srcId="{C49A50C6-CFF8-48FA-AEC3-CDBB3AB7BB23}" destId="{BD14A0A7-F258-4898-A0EB-F142B9D9D9DF}" srcOrd="2" destOrd="0" presId="urn:microsoft.com/office/officeart/2018/2/layout/IconVerticalSolidList"/>
    <dgm:cxn modelId="{8910B008-CF37-4484-9F6E-5AAD95CC87A5}" type="presParOf" srcId="{BD14A0A7-F258-4898-A0EB-F142B9D9D9DF}" destId="{08663ED5-C8FA-43F5-B86F-82275C3ED4A7}" srcOrd="0" destOrd="0" presId="urn:microsoft.com/office/officeart/2018/2/layout/IconVerticalSolidList"/>
    <dgm:cxn modelId="{98CED499-F4B7-498D-A560-635828BC12D6}" type="presParOf" srcId="{BD14A0A7-F258-4898-A0EB-F142B9D9D9DF}" destId="{0D379736-390C-4F4C-9C7E-D3515C7A6379}" srcOrd="1" destOrd="0" presId="urn:microsoft.com/office/officeart/2018/2/layout/IconVerticalSolidList"/>
    <dgm:cxn modelId="{34298350-F154-4090-B6B4-53135C23BE01}" type="presParOf" srcId="{BD14A0A7-F258-4898-A0EB-F142B9D9D9DF}" destId="{2A8926D7-15C1-48C8-8750-CC618A2E6AC0}" srcOrd="2" destOrd="0" presId="urn:microsoft.com/office/officeart/2018/2/layout/IconVerticalSolidList"/>
    <dgm:cxn modelId="{409A173D-CF07-45FB-ABBD-BC3F9AC09016}" type="presParOf" srcId="{BD14A0A7-F258-4898-A0EB-F142B9D9D9DF}" destId="{9F2F1EB6-7777-49AA-A4B9-7AE26C2AA05D}" srcOrd="3" destOrd="0" presId="urn:microsoft.com/office/officeart/2018/2/layout/IconVerticalSolidList"/>
    <dgm:cxn modelId="{B4533E68-9C54-49F7-B31A-A65518739024}" type="presParOf" srcId="{C49A50C6-CFF8-48FA-AEC3-CDBB3AB7BB23}" destId="{8B81A691-8C82-4263-AACB-D8A7F4952FDA}" srcOrd="3" destOrd="0" presId="urn:microsoft.com/office/officeart/2018/2/layout/IconVerticalSolidList"/>
    <dgm:cxn modelId="{9808DA3F-34F8-4582-BDC5-24F8A5415B0B}" type="presParOf" srcId="{C49A50C6-CFF8-48FA-AEC3-CDBB3AB7BB23}" destId="{5A872CEA-C39B-4BBF-9660-ECAE67F1B7A7}" srcOrd="4" destOrd="0" presId="urn:microsoft.com/office/officeart/2018/2/layout/IconVerticalSolidList"/>
    <dgm:cxn modelId="{6536020D-1138-4E1A-8A84-E07F84DE4E68}" type="presParOf" srcId="{5A872CEA-C39B-4BBF-9660-ECAE67F1B7A7}" destId="{3470099A-232C-4D56-9E4A-2193871E71E1}" srcOrd="0" destOrd="0" presId="urn:microsoft.com/office/officeart/2018/2/layout/IconVerticalSolidList"/>
    <dgm:cxn modelId="{506EA50C-C285-4120-A169-6BB90FB1C490}" type="presParOf" srcId="{5A872CEA-C39B-4BBF-9660-ECAE67F1B7A7}" destId="{790A592F-6C66-4EF7-B041-D654C4CDD18B}" srcOrd="1" destOrd="0" presId="urn:microsoft.com/office/officeart/2018/2/layout/IconVerticalSolidList"/>
    <dgm:cxn modelId="{3E7DD9A5-9ACA-4181-9B9B-99F5A4C88F74}" type="presParOf" srcId="{5A872CEA-C39B-4BBF-9660-ECAE67F1B7A7}" destId="{2FD13ABA-31AF-4904-8112-259226834FD7}" srcOrd="2" destOrd="0" presId="urn:microsoft.com/office/officeart/2018/2/layout/IconVerticalSolidList"/>
    <dgm:cxn modelId="{EC6CCF5D-4351-47A0-AC6F-F5A7AEF40C9B}" type="presParOf" srcId="{5A872CEA-C39B-4BBF-9660-ECAE67F1B7A7}" destId="{E57D1CE9-4213-4119-AEE2-D0973EA2379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545B61-C4BA-4945-9E4B-47BB9587755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C88DDF-5EF4-4265-B554-4C1CE1B65B8C}">
      <dgm:prSet custT="1"/>
      <dgm:spPr/>
      <dgm:t>
        <a:bodyPr/>
        <a:lstStyle/>
        <a:p>
          <a:pPr>
            <a:lnSpc>
              <a:spcPct val="100000"/>
            </a:lnSpc>
          </a:pPr>
          <a:r>
            <a:rPr lang="en-US" sz="1800" b="1" i="0" dirty="0"/>
            <a:t>Introduction of Gamification in SPI</a:t>
          </a:r>
          <a:r>
            <a:rPr lang="en-US" sz="1800" b="0" i="0" dirty="0"/>
            <a:t>: The first primary study introducing gamification in Software Process Improvement (SPI) was in 2012, proposing to use gamification as a solution in the context of SPICE.</a:t>
          </a:r>
          <a:endParaRPr lang="en-US" sz="1800" dirty="0"/>
        </a:p>
      </dgm:t>
    </dgm:pt>
    <dgm:pt modelId="{716E890F-51DA-4B9C-BF68-469BCD241CF8}" cxnId="{C01076EC-3454-4643-AF14-8A8B681C483B}" type="parTrans">
      <dgm:prSet/>
      <dgm:spPr/>
      <dgm:t>
        <a:bodyPr/>
        <a:lstStyle/>
        <a:p>
          <a:endParaRPr lang="en-US"/>
        </a:p>
      </dgm:t>
    </dgm:pt>
    <dgm:pt modelId="{3155145B-71FF-4914-96F3-0D1FF16D861A}" cxnId="{C01076EC-3454-4643-AF14-8A8B681C483B}" type="sibTrans">
      <dgm:prSet/>
      <dgm:spPr/>
      <dgm:t>
        <a:bodyPr/>
        <a:lstStyle/>
        <a:p>
          <a:endParaRPr lang="en-US"/>
        </a:p>
      </dgm:t>
    </dgm:pt>
    <dgm:pt modelId="{1179830C-1310-4AF1-BDEB-E7FA5E016DCB}" type="pres">
      <dgm:prSet presAssocID="{3A545B61-C4BA-4945-9E4B-47BB95877558}" presName="root" presStyleCnt="0">
        <dgm:presLayoutVars>
          <dgm:dir/>
          <dgm:resizeHandles val="exact"/>
        </dgm:presLayoutVars>
      </dgm:prSet>
      <dgm:spPr/>
    </dgm:pt>
    <dgm:pt modelId="{E67B5486-888D-49E4-A524-1F883946D5C0}" type="pres">
      <dgm:prSet presAssocID="{A2C88DDF-5EF4-4265-B554-4C1CE1B65B8C}" presName="compNode" presStyleCnt="0"/>
      <dgm:spPr/>
    </dgm:pt>
    <dgm:pt modelId="{48592C64-DFD5-4FD4-971D-82960DD4040F}" type="pres">
      <dgm:prSet presAssocID="{A2C88DDF-5EF4-4265-B554-4C1CE1B65B8C}" presName="bgRect" presStyleLbl="bgShp" presStyleIdx="0" presStyleCnt="1" custLinFactNeighborY="12178"/>
      <dgm:spPr/>
    </dgm:pt>
    <dgm:pt modelId="{C3387359-2BBC-448B-B472-E3F84A0F8C84}" type="pres">
      <dgm:prSet presAssocID="{A2C88DDF-5EF4-4265-B554-4C1CE1B65B8C}" presName="iconRect" presStyleLbl="node1" presStyleIdx="0" presStyleCnt="1" custLinFactNeighborX="-4745" custLinFactNeighborY="1502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69D11E64-A282-41A3-9A42-8732595207EF}" type="pres">
      <dgm:prSet presAssocID="{A2C88DDF-5EF4-4265-B554-4C1CE1B65B8C}" presName="spaceRect" presStyleCnt="0"/>
      <dgm:spPr/>
    </dgm:pt>
    <dgm:pt modelId="{DF41F196-7FB9-4040-9FAC-45D39803447B}" type="pres">
      <dgm:prSet presAssocID="{A2C88DDF-5EF4-4265-B554-4C1CE1B65B8C}" presName="parTx" presStyleLbl="revTx" presStyleIdx="0" presStyleCnt="1" custLinFactNeighborX="-7940" custLinFactNeighborY="13744">
        <dgm:presLayoutVars>
          <dgm:chMax val="0"/>
          <dgm:chPref val="0"/>
        </dgm:presLayoutVars>
      </dgm:prSet>
      <dgm:spPr/>
    </dgm:pt>
  </dgm:ptLst>
  <dgm:cxnLst>
    <dgm:cxn modelId="{4AD942A5-63E6-4573-B5F9-06E73FA599BD}" type="presOf" srcId="{3A545B61-C4BA-4945-9E4B-47BB95877558}" destId="{1179830C-1310-4AF1-BDEB-E7FA5E016DCB}" srcOrd="0" destOrd="0" presId="urn:microsoft.com/office/officeart/2018/2/layout/IconVerticalSolidList"/>
    <dgm:cxn modelId="{0D39F3A5-B243-44E7-AF58-26424F20D80F}" type="presOf" srcId="{A2C88DDF-5EF4-4265-B554-4C1CE1B65B8C}" destId="{DF41F196-7FB9-4040-9FAC-45D39803447B}" srcOrd="0" destOrd="0" presId="urn:microsoft.com/office/officeart/2018/2/layout/IconVerticalSolidList"/>
    <dgm:cxn modelId="{C01076EC-3454-4643-AF14-8A8B681C483B}" srcId="{3A545B61-C4BA-4945-9E4B-47BB95877558}" destId="{A2C88DDF-5EF4-4265-B554-4C1CE1B65B8C}" srcOrd="0" destOrd="0" parTransId="{716E890F-51DA-4B9C-BF68-469BCD241CF8}" sibTransId="{3155145B-71FF-4914-96F3-0D1FF16D861A}"/>
    <dgm:cxn modelId="{20A56965-86C6-4168-8478-C6725D836897}" type="presParOf" srcId="{1179830C-1310-4AF1-BDEB-E7FA5E016DCB}" destId="{E67B5486-888D-49E4-A524-1F883946D5C0}" srcOrd="0" destOrd="0" presId="urn:microsoft.com/office/officeart/2018/2/layout/IconVerticalSolidList"/>
    <dgm:cxn modelId="{340D31DE-8C04-4D8F-B8E5-98DA21A48402}" type="presParOf" srcId="{E67B5486-888D-49E4-A524-1F883946D5C0}" destId="{48592C64-DFD5-4FD4-971D-82960DD4040F}" srcOrd="0" destOrd="0" presId="urn:microsoft.com/office/officeart/2018/2/layout/IconVerticalSolidList"/>
    <dgm:cxn modelId="{E6623949-3FF8-4B4B-9C4F-0EB98B93735F}" type="presParOf" srcId="{E67B5486-888D-49E4-A524-1F883946D5C0}" destId="{C3387359-2BBC-448B-B472-E3F84A0F8C84}" srcOrd="1" destOrd="0" presId="urn:microsoft.com/office/officeart/2018/2/layout/IconVerticalSolidList"/>
    <dgm:cxn modelId="{9C94A72B-97DC-4BED-9278-04B6F8563B45}" type="presParOf" srcId="{E67B5486-888D-49E4-A524-1F883946D5C0}" destId="{69D11E64-A282-41A3-9A42-8732595207EF}" srcOrd="2" destOrd="0" presId="urn:microsoft.com/office/officeart/2018/2/layout/IconVerticalSolidList"/>
    <dgm:cxn modelId="{D17B21F8-C578-4404-844C-B1D04224F691}" type="presParOf" srcId="{E67B5486-888D-49E4-A524-1F883946D5C0}" destId="{DF41F196-7FB9-4040-9FAC-45D39803447B}"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545B61-C4BA-4945-9E4B-47BB9587755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C88DDF-5EF4-4265-B554-4C1CE1B65B8C}">
      <dgm:prSet custT="1"/>
      <dgm:spPr/>
      <dgm:t>
        <a:bodyPr/>
        <a:lstStyle/>
        <a:p>
          <a:pPr>
            <a:lnSpc>
              <a:spcPct val="100000"/>
            </a:lnSpc>
          </a:pPr>
          <a:r>
            <a:rPr lang="en-US" sz="1800" b="1" i="0" dirty="0"/>
            <a:t>Peak of Validation Studies</a:t>
          </a:r>
          <a:r>
            <a:rPr lang="en-US" sz="1800" b="0" i="0" dirty="0"/>
            <a:t>: The year 2016 shows a peak with three validation studies conducted to investigate the impact of gamification on SPI.</a:t>
          </a:r>
          <a:endParaRPr lang="en-US" sz="1800" dirty="0"/>
        </a:p>
      </dgm:t>
    </dgm:pt>
    <dgm:pt modelId="{716E890F-51DA-4B9C-BF68-469BCD241CF8}" cxnId="{C01076EC-3454-4643-AF14-8A8B681C483B}" type="parTrans">
      <dgm:prSet/>
      <dgm:spPr/>
      <dgm:t>
        <a:bodyPr/>
        <a:lstStyle/>
        <a:p>
          <a:endParaRPr lang="en-US"/>
        </a:p>
      </dgm:t>
    </dgm:pt>
    <dgm:pt modelId="{3155145B-71FF-4914-96F3-0D1FF16D861A}" cxnId="{C01076EC-3454-4643-AF14-8A8B681C483B}" type="sibTrans">
      <dgm:prSet/>
      <dgm:spPr/>
      <dgm:t>
        <a:bodyPr/>
        <a:lstStyle/>
        <a:p>
          <a:endParaRPr lang="en-US"/>
        </a:p>
      </dgm:t>
    </dgm:pt>
    <dgm:pt modelId="{1179830C-1310-4AF1-BDEB-E7FA5E016DCB}" type="pres">
      <dgm:prSet presAssocID="{3A545B61-C4BA-4945-9E4B-47BB95877558}" presName="root" presStyleCnt="0">
        <dgm:presLayoutVars>
          <dgm:dir/>
          <dgm:resizeHandles val="exact"/>
        </dgm:presLayoutVars>
      </dgm:prSet>
      <dgm:spPr/>
    </dgm:pt>
    <dgm:pt modelId="{E67B5486-888D-49E4-A524-1F883946D5C0}" type="pres">
      <dgm:prSet presAssocID="{A2C88DDF-5EF4-4265-B554-4C1CE1B65B8C}" presName="compNode" presStyleCnt="0"/>
      <dgm:spPr/>
    </dgm:pt>
    <dgm:pt modelId="{48592C64-DFD5-4FD4-971D-82960DD4040F}" type="pres">
      <dgm:prSet presAssocID="{A2C88DDF-5EF4-4265-B554-4C1CE1B65B8C}" presName="bgRect" presStyleLbl="bgShp" presStyleIdx="0" presStyleCnt="1" custScaleY="126966" custLinFactNeighborX="-1073" custLinFactNeighborY="16866"/>
      <dgm:spPr/>
    </dgm:pt>
    <dgm:pt modelId="{C3387359-2BBC-448B-B472-E3F84A0F8C84}" type="pres">
      <dgm:prSet presAssocID="{A2C88DDF-5EF4-4265-B554-4C1CE1B65B8C}" presName="iconRect" presStyleLbl="node1" presStyleIdx="0" presStyleCnt="1" custLinFactNeighborX="-4745" custLinFactNeighborY="1502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69D11E64-A282-41A3-9A42-8732595207EF}" type="pres">
      <dgm:prSet presAssocID="{A2C88DDF-5EF4-4265-B554-4C1CE1B65B8C}" presName="spaceRect" presStyleCnt="0"/>
      <dgm:spPr/>
    </dgm:pt>
    <dgm:pt modelId="{DF41F196-7FB9-4040-9FAC-45D39803447B}" type="pres">
      <dgm:prSet presAssocID="{A2C88DDF-5EF4-4265-B554-4C1CE1B65B8C}" presName="parTx" presStyleLbl="revTx" presStyleIdx="0" presStyleCnt="1" custLinFactNeighborX="-7940" custLinFactNeighborY="13744">
        <dgm:presLayoutVars>
          <dgm:chMax val="0"/>
          <dgm:chPref val="0"/>
        </dgm:presLayoutVars>
      </dgm:prSet>
      <dgm:spPr/>
    </dgm:pt>
  </dgm:ptLst>
  <dgm:cxnLst>
    <dgm:cxn modelId="{4AD942A5-63E6-4573-B5F9-06E73FA599BD}" type="presOf" srcId="{3A545B61-C4BA-4945-9E4B-47BB95877558}" destId="{1179830C-1310-4AF1-BDEB-E7FA5E016DCB}" srcOrd="0" destOrd="0" presId="urn:microsoft.com/office/officeart/2018/2/layout/IconVerticalSolidList"/>
    <dgm:cxn modelId="{0D39F3A5-B243-44E7-AF58-26424F20D80F}" type="presOf" srcId="{A2C88DDF-5EF4-4265-B554-4C1CE1B65B8C}" destId="{DF41F196-7FB9-4040-9FAC-45D39803447B}" srcOrd="0" destOrd="0" presId="urn:microsoft.com/office/officeart/2018/2/layout/IconVerticalSolidList"/>
    <dgm:cxn modelId="{C01076EC-3454-4643-AF14-8A8B681C483B}" srcId="{3A545B61-C4BA-4945-9E4B-47BB95877558}" destId="{A2C88DDF-5EF4-4265-B554-4C1CE1B65B8C}" srcOrd="0" destOrd="0" parTransId="{716E890F-51DA-4B9C-BF68-469BCD241CF8}" sibTransId="{3155145B-71FF-4914-96F3-0D1FF16D861A}"/>
    <dgm:cxn modelId="{20A56965-86C6-4168-8478-C6725D836897}" type="presParOf" srcId="{1179830C-1310-4AF1-BDEB-E7FA5E016DCB}" destId="{E67B5486-888D-49E4-A524-1F883946D5C0}" srcOrd="0" destOrd="0" presId="urn:microsoft.com/office/officeart/2018/2/layout/IconVerticalSolidList"/>
    <dgm:cxn modelId="{340D31DE-8C04-4D8F-B8E5-98DA21A48402}" type="presParOf" srcId="{E67B5486-888D-49E4-A524-1F883946D5C0}" destId="{48592C64-DFD5-4FD4-971D-82960DD4040F}" srcOrd="0" destOrd="0" presId="urn:microsoft.com/office/officeart/2018/2/layout/IconVerticalSolidList"/>
    <dgm:cxn modelId="{E6623949-3FF8-4B4B-9C4F-0EB98B93735F}" type="presParOf" srcId="{E67B5486-888D-49E4-A524-1F883946D5C0}" destId="{C3387359-2BBC-448B-B472-E3F84A0F8C84}" srcOrd="1" destOrd="0" presId="urn:microsoft.com/office/officeart/2018/2/layout/IconVerticalSolidList"/>
    <dgm:cxn modelId="{9C94A72B-97DC-4BED-9278-04B6F8563B45}" type="presParOf" srcId="{E67B5486-888D-49E4-A524-1F883946D5C0}" destId="{69D11E64-A282-41A3-9A42-8732595207EF}" srcOrd="2" destOrd="0" presId="urn:microsoft.com/office/officeart/2018/2/layout/IconVerticalSolidList"/>
    <dgm:cxn modelId="{D17B21F8-C578-4404-844C-B1D04224F691}" type="presParOf" srcId="{E67B5486-888D-49E4-A524-1F883946D5C0}" destId="{DF41F196-7FB9-4040-9FAC-45D39803447B}"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545B61-C4BA-4945-9E4B-47BB9587755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C88DDF-5EF4-4265-B554-4C1CE1B65B8C}">
      <dgm:prSet custT="1"/>
      <dgm:spPr/>
      <dgm:t>
        <a:bodyPr/>
        <a:lstStyle/>
        <a:p>
          <a:pPr>
            <a:lnSpc>
              <a:spcPct val="100000"/>
            </a:lnSpc>
          </a:pPr>
          <a:r>
            <a:rPr lang="en-US" sz="1800" b="1" i="0" dirty="0"/>
            <a:t>Reflection on Gamification Experience</a:t>
          </a:r>
          <a:r>
            <a:rPr lang="en-US" sz="1800" b="0" i="0" dirty="0"/>
            <a:t>: In 2018, an experience paper was published reflecting on the gamification experience with </a:t>
          </a:r>
          <a:r>
            <a:rPr lang="en-US" sz="1800" b="0" i="0" dirty="0" err="1"/>
            <a:t>Gamiware</a:t>
          </a:r>
          <a:r>
            <a:rPr lang="en-US" sz="1800" b="0" i="0" dirty="0"/>
            <a:t>, discussing the success factors, or enablers, of gamification initiatives in SPI.</a:t>
          </a:r>
          <a:endParaRPr lang="en-US" sz="1800" dirty="0"/>
        </a:p>
      </dgm:t>
    </dgm:pt>
    <dgm:pt modelId="{716E890F-51DA-4B9C-BF68-469BCD241CF8}" cxnId="{C01076EC-3454-4643-AF14-8A8B681C483B}" type="parTrans">
      <dgm:prSet/>
      <dgm:spPr/>
      <dgm:t>
        <a:bodyPr/>
        <a:lstStyle/>
        <a:p>
          <a:endParaRPr lang="en-US"/>
        </a:p>
      </dgm:t>
    </dgm:pt>
    <dgm:pt modelId="{3155145B-71FF-4914-96F3-0D1FF16D861A}" cxnId="{C01076EC-3454-4643-AF14-8A8B681C483B}" type="sibTrans">
      <dgm:prSet/>
      <dgm:spPr/>
      <dgm:t>
        <a:bodyPr/>
        <a:lstStyle/>
        <a:p>
          <a:endParaRPr lang="en-US"/>
        </a:p>
      </dgm:t>
    </dgm:pt>
    <dgm:pt modelId="{1179830C-1310-4AF1-BDEB-E7FA5E016DCB}" type="pres">
      <dgm:prSet presAssocID="{3A545B61-C4BA-4945-9E4B-47BB95877558}" presName="root" presStyleCnt="0">
        <dgm:presLayoutVars>
          <dgm:dir/>
          <dgm:resizeHandles val="exact"/>
        </dgm:presLayoutVars>
      </dgm:prSet>
      <dgm:spPr/>
    </dgm:pt>
    <dgm:pt modelId="{E67B5486-888D-49E4-A524-1F883946D5C0}" type="pres">
      <dgm:prSet presAssocID="{A2C88DDF-5EF4-4265-B554-4C1CE1B65B8C}" presName="compNode" presStyleCnt="0"/>
      <dgm:spPr/>
    </dgm:pt>
    <dgm:pt modelId="{48592C64-DFD5-4FD4-971D-82960DD4040F}" type="pres">
      <dgm:prSet presAssocID="{A2C88DDF-5EF4-4265-B554-4C1CE1B65B8C}" presName="bgRect" presStyleLbl="bgShp" presStyleIdx="0" presStyleCnt="1" custScaleY="143752" custLinFactNeighborY="27012"/>
      <dgm:spPr/>
    </dgm:pt>
    <dgm:pt modelId="{C3387359-2BBC-448B-B472-E3F84A0F8C84}" type="pres">
      <dgm:prSet presAssocID="{A2C88DDF-5EF4-4265-B554-4C1CE1B65B8C}" presName="iconRect" presStyleLbl="node1" presStyleIdx="0" presStyleCnt="1" custLinFactNeighborX="-4745" custLinFactNeighborY="1502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69D11E64-A282-41A3-9A42-8732595207EF}" type="pres">
      <dgm:prSet presAssocID="{A2C88DDF-5EF4-4265-B554-4C1CE1B65B8C}" presName="spaceRect" presStyleCnt="0"/>
      <dgm:spPr/>
    </dgm:pt>
    <dgm:pt modelId="{DF41F196-7FB9-4040-9FAC-45D39803447B}" type="pres">
      <dgm:prSet presAssocID="{A2C88DDF-5EF4-4265-B554-4C1CE1B65B8C}" presName="parTx" presStyleLbl="revTx" presStyleIdx="0" presStyleCnt="1" custLinFactNeighborX="-10224" custLinFactNeighborY="2177">
        <dgm:presLayoutVars>
          <dgm:chMax val="0"/>
          <dgm:chPref val="0"/>
        </dgm:presLayoutVars>
      </dgm:prSet>
      <dgm:spPr/>
    </dgm:pt>
  </dgm:ptLst>
  <dgm:cxnLst>
    <dgm:cxn modelId="{4AD942A5-63E6-4573-B5F9-06E73FA599BD}" type="presOf" srcId="{3A545B61-C4BA-4945-9E4B-47BB95877558}" destId="{1179830C-1310-4AF1-BDEB-E7FA5E016DCB}" srcOrd="0" destOrd="0" presId="urn:microsoft.com/office/officeart/2018/2/layout/IconVerticalSolidList"/>
    <dgm:cxn modelId="{0D39F3A5-B243-44E7-AF58-26424F20D80F}" type="presOf" srcId="{A2C88DDF-5EF4-4265-B554-4C1CE1B65B8C}" destId="{DF41F196-7FB9-4040-9FAC-45D39803447B}" srcOrd="0" destOrd="0" presId="urn:microsoft.com/office/officeart/2018/2/layout/IconVerticalSolidList"/>
    <dgm:cxn modelId="{C01076EC-3454-4643-AF14-8A8B681C483B}" srcId="{3A545B61-C4BA-4945-9E4B-47BB95877558}" destId="{A2C88DDF-5EF4-4265-B554-4C1CE1B65B8C}" srcOrd="0" destOrd="0" parTransId="{716E890F-51DA-4B9C-BF68-469BCD241CF8}" sibTransId="{3155145B-71FF-4914-96F3-0D1FF16D861A}"/>
    <dgm:cxn modelId="{20A56965-86C6-4168-8478-C6725D836897}" type="presParOf" srcId="{1179830C-1310-4AF1-BDEB-E7FA5E016DCB}" destId="{E67B5486-888D-49E4-A524-1F883946D5C0}" srcOrd="0" destOrd="0" presId="urn:microsoft.com/office/officeart/2018/2/layout/IconVerticalSolidList"/>
    <dgm:cxn modelId="{340D31DE-8C04-4D8F-B8E5-98DA21A48402}" type="presParOf" srcId="{E67B5486-888D-49E4-A524-1F883946D5C0}" destId="{48592C64-DFD5-4FD4-971D-82960DD4040F}" srcOrd="0" destOrd="0" presId="urn:microsoft.com/office/officeart/2018/2/layout/IconVerticalSolidList"/>
    <dgm:cxn modelId="{E6623949-3FF8-4B4B-9C4F-0EB98B93735F}" type="presParOf" srcId="{E67B5486-888D-49E4-A524-1F883946D5C0}" destId="{C3387359-2BBC-448B-B472-E3F84A0F8C84}" srcOrd="1" destOrd="0" presId="urn:microsoft.com/office/officeart/2018/2/layout/IconVerticalSolidList"/>
    <dgm:cxn modelId="{9C94A72B-97DC-4BED-9278-04B6F8563B45}" type="presParOf" srcId="{E67B5486-888D-49E4-A524-1F883946D5C0}" destId="{69D11E64-A282-41A3-9A42-8732595207EF}" srcOrd="2" destOrd="0" presId="urn:microsoft.com/office/officeart/2018/2/layout/IconVerticalSolidList"/>
    <dgm:cxn modelId="{D17B21F8-C578-4404-844C-B1D04224F691}" type="presParOf" srcId="{E67B5486-888D-49E4-A524-1F883946D5C0}" destId="{DF41F196-7FB9-4040-9FAC-45D39803447B}"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927080" cy="4032504"/>
        <a:chOff x="0" y="0"/>
        <a:chExt cx="10927080" cy="4032504"/>
      </a:xfrm>
    </dsp:grpSpPr>
    <dsp:sp modelId="{1896CBD6-4A99-4E4A-A270-A70AEFBAAF7E}">
      <dsp:nvSpPr>
        <dsp:cNvPr id="3" name="Rectangles 2"/>
        <dsp:cNvSpPr/>
      </dsp:nvSpPr>
      <dsp:spPr bwMode="white">
        <a:xfrm>
          <a:off x="0" y="0"/>
          <a:ext cx="2541181" cy="4032504"/>
        </a:xfrm>
        <a:prstGeom prst="rect">
          <a:avLst/>
        </a:prstGeom>
        <a:solidFill>
          <a:schemeClr val="accent1">
            <a:lumMod val="20000"/>
            <a:lumOff val="80000"/>
            <a:alpha val="90000"/>
          </a:schemeClr>
        </a:solidFill>
        <a:ln>
          <a:noFill/>
        </a:ln>
      </dsp:spPr>
      <dsp:style>
        <a:lnRef idx="2">
          <a:schemeClr val="accent2">
            <a:tint val="40000"/>
            <a:alpha val="90000"/>
          </a:schemeClr>
        </a:lnRef>
        <a:fillRef idx="1">
          <a:schemeClr val="accent2">
            <a:tint val="40000"/>
            <a:alpha val="90000"/>
          </a:schemeClr>
        </a:fillRef>
        <a:effectRef idx="0">
          <a:scrgbClr r="0" g="0" b="0"/>
        </a:effectRef>
        <a:fontRef idx="minor"/>
      </dsp:style>
      <dsp:txXfrm>
        <a:off x="0" y="0"/>
        <a:ext cx="2541181" cy="4032504"/>
      </dsp:txXfrm>
    </dsp:sp>
    <dsp:sp modelId="{9C3A7F13-9585-42DF-AD32-B56F82B123C8}">
      <dsp:nvSpPr>
        <dsp:cNvPr id="4" name="Oval 3"/>
        <dsp:cNvSpPr/>
      </dsp:nvSpPr>
      <dsp:spPr bwMode="white">
        <a:xfrm>
          <a:off x="665715" y="403250"/>
          <a:ext cx="1209751" cy="1209751"/>
        </a:xfrm>
        <a:prstGeom prst="ellipse">
          <a:avLst/>
        </a:prstGeom>
        <a:solidFill>
          <a:schemeClr val="accent1"/>
        </a:solidFill>
        <a:ln>
          <a:noFill/>
        </a:ln>
      </dsp:spPr>
      <dsp:style>
        <a:lnRef idx="2">
          <a:schemeClr val="accent2"/>
        </a:lnRef>
        <a:fillRef idx="1">
          <a:schemeClr val="accent2"/>
        </a:fillRef>
        <a:effectRef idx="0">
          <a:scrgbClr r="0" g="0" b="0"/>
        </a:effectRef>
        <a:fontRef idx="minor">
          <a:schemeClr val="lt1"/>
        </a:fontRef>
      </dsp:style>
      <dsp:txBody>
        <a:bodyPr lIns="94316" tIns="12700" rIns="94316" bIns="12700" anchor="ctr"/>
        <a:lstStyle>
          <a:lvl1pPr algn="ctr">
            <a:defRPr sz="4400"/>
          </a:lvl1pPr>
          <a:lvl2pPr marL="285750" indent="-285750" algn="ctr">
            <a:defRPr sz="3400"/>
          </a:lvl2pPr>
          <a:lvl3pPr marL="571500" indent="-285750" algn="ctr">
            <a:defRPr sz="3400"/>
          </a:lvl3pPr>
          <a:lvl4pPr marL="857250" indent="-285750" algn="ctr">
            <a:defRPr sz="3400"/>
          </a:lvl4pPr>
          <a:lvl5pPr marL="1143000" indent="-285750" algn="ctr">
            <a:defRPr sz="3400"/>
          </a:lvl5pPr>
          <a:lvl6pPr marL="1428750" indent="-285750" algn="ctr">
            <a:defRPr sz="3400"/>
          </a:lvl6pPr>
          <a:lvl7pPr marL="1714500" indent="-285750" algn="ctr">
            <a:defRPr sz="3400"/>
          </a:lvl7pPr>
          <a:lvl8pPr marL="2000250" indent="-285750" algn="ctr">
            <a:defRPr sz="3400"/>
          </a:lvl8pPr>
          <a:lvl9pPr marL="2286000" indent="-285750" algn="ctr">
            <a:defRPr sz="3400"/>
          </a:lvl9pPr>
        </a:lstStyle>
        <a:p>
          <a:pPr lvl="0">
            <a:lnSpc>
              <a:spcPct val="100000"/>
            </a:lnSpc>
            <a:spcBef>
              <a:spcPct val="0"/>
            </a:spcBef>
            <a:spcAft>
              <a:spcPct val="35000"/>
            </a:spcAft>
          </a:pPr>
          <a:r>
            <a:rPr lang="en-US"/>
            <a:t>1</a:t>
          </a:r>
          <a:endParaRPr lang="en-US" dirty="0"/>
        </a:p>
      </dsp:txBody>
      <dsp:txXfrm>
        <a:off x="665715" y="403250"/>
        <a:ext cx="1209751" cy="1209751"/>
      </dsp:txXfrm>
    </dsp:sp>
    <dsp:sp modelId="{923B2301-552B-45D2-9EF0-53A10AA17FC6}">
      <dsp:nvSpPr>
        <dsp:cNvPr id="5" name="Rectangles 4"/>
        <dsp:cNvSpPr/>
      </dsp:nvSpPr>
      <dsp:spPr bwMode="white">
        <a:xfrm>
          <a:off x="0" y="4032432"/>
          <a:ext cx="2541181" cy="72"/>
        </a:xfrm>
        <a:prstGeom prst="rect">
          <a:avLst/>
        </a:prstGeom>
        <a:ln>
          <a:solidFill>
            <a:schemeClr val="accent1"/>
          </a:solidFill>
        </a:ln>
      </dsp:spPr>
      <dsp:style>
        <a:lnRef idx="2">
          <a:schemeClr val="accent3"/>
        </a:lnRef>
        <a:fillRef idx="1">
          <a:schemeClr val="accent3"/>
        </a:fillRef>
        <a:effectRef idx="0">
          <a:scrgbClr r="0" g="0" b="0"/>
        </a:effectRef>
        <a:fontRef idx="minor">
          <a:schemeClr val="lt1"/>
        </a:fontRef>
      </dsp:style>
      <dsp:txXfrm>
        <a:off x="0" y="4032432"/>
        <a:ext cx="2541181" cy="72"/>
      </dsp:txXfrm>
    </dsp:sp>
    <dsp:sp modelId="{02F7283A-0FC3-4AF1-AA94-0270DC0B1C33}">
      <dsp:nvSpPr>
        <dsp:cNvPr id="7" name="Rectangles 6"/>
        <dsp:cNvSpPr/>
      </dsp:nvSpPr>
      <dsp:spPr bwMode="white">
        <a:xfrm>
          <a:off x="2795300" y="0"/>
          <a:ext cx="2541181" cy="4032504"/>
        </a:xfrm>
        <a:prstGeom prst="rect">
          <a:avLst/>
        </a:prstGeom>
        <a:solidFill>
          <a:schemeClr val="accent2">
            <a:lumMod val="20000"/>
            <a:lumOff val="80000"/>
            <a:alpha val="90000"/>
          </a:schemeClr>
        </a:solidFill>
        <a:ln>
          <a:noFill/>
        </a:ln>
      </dsp:spPr>
      <dsp:style>
        <a:lnRef idx="2">
          <a:schemeClr val="accent3">
            <a:tint val="40000"/>
            <a:alpha val="90000"/>
          </a:schemeClr>
        </a:lnRef>
        <a:fillRef idx="1">
          <a:schemeClr val="accent3">
            <a:tint val="40000"/>
            <a:alpha val="90000"/>
          </a:schemeClr>
        </a:fillRef>
        <a:effectRef idx="0">
          <a:scrgbClr r="0" g="0" b="0"/>
        </a:effectRef>
        <a:fontRef idx="minor"/>
      </dsp:style>
      <dsp:txXfrm>
        <a:off x="2795300" y="0"/>
        <a:ext cx="2541181" cy="4032504"/>
      </dsp:txXfrm>
    </dsp:sp>
    <dsp:sp modelId="{C08FC467-91FE-48BD-B243-273925C2B75A}">
      <dsp:nvSpPr>
        <dsp:cNvPr id="8" name="Oval 7"/>
        <dsp:cNvSpPr/>
      </dsp:nvSpPr>
      <dsp:spPr bwMode="white">
        <a:xfrm>
          <a:off x="3461015" y="403250"/>
          <a:ext cx="1209751" cy="1209751"/>
        </a:xfrm>
        <a:prstGeom prst="ellipse">
          <a:avLst/>
        </a:prstGeom>
        <a:solidFill>
          <a:schemeClr val="accent2"/>
        </a:solidFill>
        <a:ln>
          <a:noFill/>
        </a:ln>
      </dsp:spPr>
      <dsp:style>
        <a:lnRef idx="2">
          <a:schemeClr val="accent4"/>
        </a:lnRef>
        <a:fillRef idx="1">
          <a:schemeClr val="accent4"/>
        </a:fillRef>
        <a:effectRef idx="0">
          <a:scrgbClr r="0" g="0" b="0"/>
        </a:effectRef>
        <a:fontRef idx="minor">
          <a:schemeClr val="lt1"/>
        </a:fontRef>
      </dsp:style>
      <dsp:txBody>
        <a:bodyPr lIns="94316" tIns="12700" rIns="94316" bIns="12700" anchor="ctr"/>
        <a:lstStyle>
          <a:lvl1pPr algn="ctr">
            <a:defRPr sz="4400"/>
          </a:lvl1pPr>
          <a:lvl2pPr marL="285750" indent="-285750" algn="ctr">
            <a:defRPr sz="3400"/>
          </a:lvl2pPr>
          <a:lvl3pPr marL="571500" indent="-285750" algn="ctr">
            <a:defRPr sz="3400"/>
          </a:lvl3pPr>
          <a:lvl4pPr marL="857250" indent="-285750" algn="ctr">
            <a:defRPr sz="3400"/>
          </a:lvl4pPr>
          <a:lvl5pPr marL="1143000" indent="-285750" algn="ctr">
            <a:defRPr sz="3400"/>
          </a:lvl5pPr>
          <a:lvl6pPr marL="1428750" indent="-285750" algn="ctr">
            <a:defRPr sz="3400"/>
          </a:lvl6pPr>
          <a:lvl7pPr marL="1714500" indent="-285750" algn="ctr">
            <a:defRPr sz="3400"/>
          </a:lvl7pPr>
          <a:lvl8pPr marL="2000250" indent="-285750" algn="ctr">
            <a:defRPr sz="3400"/>
          </a:lvl8pPr>
          <a:lvl9pPr marL="2286000" indent="-285750" algn="ctr">
            <a:defRPr sz="3400"/>
          </a:lvl9pPr>
        </a:lstStyle>
        <a:p>
          <a:pPr lvl="0">
            <a:lnSpc>
              <a:spcPct val="100000"/>
            </a:lnSpc>
            <a:spcBef>
              <a:spcPct val="0"/>
            </a:spcBef>
            <a:spcAft>
              <a:spcPct val="35000"/>
            </a:spcAft>
          </a:pPr>
          <a:r>
            <a:rPr lang="en-US"/>
            <a:t>2</a:t>
          </a:r>
          <a:endParaRPr lang="en-US" dirty="0"/>
        </a:p>
      </dsp:txBody>
      <dsp:txXfrm>
        <a:off x="3461015" y="403250"/>
        <a:ext cx="1209751" cy="1209751"/>
      </dsp:txXfrm>
    </dsp:sp>
    <dsp:sp modelId="{DE393E47-CBB6-4D77-A342-C9AFD9FC8CB6}">
      <dsp:nvSpPr>
        <dsp:cNvPr id="9" name="Rectangles 8"/>
        <dsp:cNvSpPr/>
      </dsp:nvSpPr>
      <dsp:spPr bwMode="white">
        <a:xfrm>
          <a:off x="2795300" y="4032432"/>
          <a:ext cx="2541181" cy="72"/>
        </a:xfrm>
        <a:prstGeom prst="rect">
          <a:avLst/>
        </a:prstGeom>
        <a:ln>
          <a:solidFill>
            <a:schemeClr val="accent2"/>
          </a:solidFill>
        </a:ln>
      </dsp:spPr>
      <dsp:style>
        <a:lnRef idx="2">
          <a:schemeClr val="accent5"/>
        </a:lnRef>
        <a:fillRef idx="1">
          <a:schemeClr val="accent5"/>
        </a:fillRef>
        <a:effectRef idx="0">
          <a:scrgbClr r="0" g="0" b="0"/>
        </a:effectRef>
        <a:fontRef idx="minor">
          <a:schemeClr val="lt1"/>
        </a:fontRef>
      </dsp:style>
      <dsp:txXfrm>
        <a:off x="2795300" y="4032432"/>
        <a:ext cx="2541181" cy="72"/>
      </dsp:txXfrm>
    </dsp:sp>
    <dsp:sp modelId="{B5DA272C-701A-4327-802B-15E4D04DF389}">
      <dsp:nvSpPr>
        <dsp:cNvPr id="11" name="Rectangles 10"/>
        <dsp:cNvSpPr/>
      </dsp:nvSpPr>
      <dsp:spPr bwMode="white">
        <a:xfrm>
          <a:off x="5590599" y="0"/>
          <a:ext cx="2541181" cy="4032504"/>
        </a:xfrm>
        <a:prstGeom prst="rect">
          <a:avLst/>
        </a:prstGeom>
        <a:solidFill>
          <a:schemeClr val="accent4">
            <a:lumMod val="20000"/>
            <a:lumOff val="80000"/>
            <a:alpha val="90000"/>
          </a:schemeClr>
        </a:solidFill>
        <a:ln>
          <a:noFill/>
        </a:ln>
      </dsp:spPr>
      <dsp:style>
        <a:lnRef idx="2">
          <a:schemeClr val="accent4">
            <a:tint val="40000"/>
            <a:alpha val="90000"/>
          </a:schemeClr>
        </a:lnRef>
        <a:fillRef idx="1">
          <a:schemeClr val="accent4">
            <a:tint val="40000"/>
            <a:alpha val="90000"/>
          </a:schemeClr>
        </a:fillRef>
        <a:effectRef idx="0">
          <a:scrgbClr r="0" g="0" b="0"/>
        </a:effectRef>
        <a:fontRef idx="minor"/>
      </dsp:style>
      <dsp:txXfrm>
        <a:off x="5590599" y="0"/>
        <a:ext cx="2541181" cy="4032504"/>
      </dsp:txXfrm>
    </dsp:sp>
    <dsp:sp modelId="{4104A2F1-FB99-4C42-8067-46B8EEEC9610}">
      <dsp:nvSpPr>
        <dsp:cNvPr id="12" name="Oval 11"/>
        <dsp:cNvSpPr/>
      </dsp:nvSpPr>
      <dsp:spPr bwMode="white">
        <a:xfrm>
          <a:off x="6256314" y="403250"/>
          <a:ext cx="1209751" cy="1209751"/>
        </a:xfrm>
        <a:prstGeom prst="ellipse">
          <a:avLst/>
        </a:prstGeom>
        <a:solidFill>
          <a:schemeClr val="accent4"/>
        </a:solidFill>
        <a:ln>
          <a:noFill/>
        </a:ln>
      </dsp:spPr>
      <dsp:style>
        <a:lnRef idx="2">
          <a:schemeClr val="accent6"/>
        </a:lnRef>
        <a:fillRef idx="1">
          <a:schemeClr val="accent6"/>
        </a:fillRef>
        <a:effectRef idx="0">
          <a:scrgbClr r="0" g="0" b="0"/>
        </a:effectRef>
        <a:fontRef idx="minor">
          <a:schemeClr val="lt1"/>
        </a:fontRef>
      </dsp:style>
      <dsp:txBody>
        <a:bodyPr lIns="94316" tIns="12700" rIns="94316" bIns="12700" anchor="ctr"/>
        <a:lstStyle>
          <a:lvl1pPr algn="ctr">
            <a:defRPr sz="4400"/>
          </a:lvl1pPr>
          <a:lvl2pPr marL="285750" indent="-285750" algn="ctr">
            <a:defRPr sz="3400"/>
          </a:lvl2pPr>
          <a:lvl3pPr marL="571500" indent="-285750" algn="ctr">
            <a:defRPr sz="3400"/>
          </a:lvl3pPr>
          <a:lvl4pPr marL="857250" indent="-285750" algn="ctr">
            <a:defRPr sz="3400"/>
          </a:lvl4pPr>
          <a:lvl5pPr marL="1143000" indent="-285750" algn="ctr">
            <a:defRPr sz="3400"/>
          </a:lvl5pPr>
          <a:lvl6pPr marL="1428750" indent="-285750" algn="ctr">
            <a:defRPr sz="3400"/>
          </a:lvl6pPr>
          <a:lvl7pPr marL="1714500" indent="-285750" algn="ctr">
            <a:defRPr sz="3400"/>
          </a:lvl7pPr>
          <a:lvl8pPr marL="2000250" indent="-285750" algn="ctr">
            <a:defRPr sz="3400"/>
          </a:lvl8pPr>
          <a:lvl9pPr marL="2286000" indent="-285750" algn="ctr">
            <a:defRPr sz="3400"/>
          </a:lvl9pPr>
        </a:lstStyle>
        <a:p>
          <a:pPr lvl="0">
            <a:lnSpc>
              <a:spcPct val="100000"/>
            </a:lnSpc>
            <a:spcBef>
              <a:spcPct val="0"/>
            </a:spcBef>
            <a:spcAft>
              <a:spcPct val="35000"/>
            </a:spcAft>
          </a:pPr>
          <a:r>
            <a:rPr lang="en-US"/>
            <a:t>3</a:t>
          </a:r>
          <a:endParaRPr lang="en-US" dirty="0"/>
        </a:p>
      </dsp:txBody>
      <dsp:txXfrm>
        <a:off x="6256314" y="403250"/>
        <a:ext cx="1209751" cy="1209751"/>
      </dsp:txXfrm>
    </dsp:sp>
    <dsp:sp modelId="{2EB92C72-3528-4913-AFF6-FF0B4F338399}">
      <dsp:nvSpPr>
        <dsp:cNvPr id="13" name="Rectangles 12"/>
        <dsp:cNvSpPr/>
      </dsp:nvSpPr>
      <dsp:spPr bwMode="white">
        <a:xfrm>
          <a:off x="5590599" y="4032432"/>
          <a:ext cx="2541181" cy="72"/>
        </a:xfrm>
        <a:prstGeom prst="rect">
          <a:avLst/>
        </a:prstGeom>
        <a:solidFill>
          <a:schemeClr val="accent4"/>
        </a:solidFill>
        <a:ln>
          <a:solidFill>
            <a:schemeClr val="accent4"/>
          </a:solidFill>
        </a:ln>
      </dsp:spPr>
      <dsp:style>
        <a:lnRef idx="2">
          <a:schemeClr val="accent2"/>
        </a:lnRef>
        <a:fillRef idx="1">
          <a:schemeClr val="accent2"/>
        </a:fillRef>
        <a:effectRef idx="0">
          <a:scrgbClr r="0" g="0" b="0"/>
        </a:effectRef>
        <a:fontRef idx="minor">
          <a:schemeClr val="lt1"/>
        </a:fontRef>
      </dsp:style>
      <dsp:txXfrm>
        <a:off x="5590599" y="4032432"/>
        <a:ext cx="2541181" cy="72"/>
      </dsp:txXfrm>
    </dsp:sp>
    <dsp:sp modelId="{549A837B-0FA3-4970-A9F9-3BD236350D3D}">
      <dsp:nvSpPr>
        <dsp:cNvPr id="15" name="Rectangles 14"/>
        <dsp:cNvSpPr/>
      </dsp:nvSpPr>
      <dsp:spPr bwMode="white">
        <a:xfrm>
          <a:off x="8385899" y="0"/>
          <a:ext cx="2541181" cy="4032504"/>
        </a:xfrm>
        <a:prstGeom prst="rect">
          <a:avLst/>
        </a:prstGeom>
        <a:solidFill>
          <a:schemeClr val="accent5">
            <a:lumMod val="20000"/>
            <a:lumOff val="80000"/>
            <a:alpha val="90000"/>
          </a:schemeClr>
        </a:solidFill>
        <a:ln>
          <a:noFill/>
        </a:ln>
      </dsp:spPr>
      <dsp:style>
        <a:lnRef idx="2">
          <a:schemeClr val="accent5">
            <a:tint val="40000"/>
            <a:alpha val="90000"/>
          </a:schemeClr>
        </a:lnRef>
        <a:fillRef idx="1">
          <a:schemeClr val="accent5">
            <a:tint val="40000"/>
            <a:alpha val="90000"/>
          </a:schemeClr>
        </a:fillRef>
        <a:effectRef idx="0">
          <a:scrgbClr r="0" g="0" b="0"/>
        </a:effectRef>
        <a:fontRef idx="minor"/>
      </dsp:style>
      <dsp:txXfrm>
        <a:off x="8385899" y="0"/>
        <a:ext cx="2541181" cy="4032504"/>
      </dsp:txXfrm>
    </dsp:sp>
    <dsp:sp modelId="{AC6B335A-D8B4-46D8-93DE-B9EF1773F6AC}">
      <dsp:nvSpPr>
        <dsp:cNvPr id="16" name="Oval 15"/>
        <dsp:cNvSpPr/>
      </dsp:nvSpPr>
      <dsp:spPr bwMode="white">
        <a:xfrm>
          <a:off x="9051614" y="403250"/>
          <a:ext cx="1209751" cy="1209751"/>
        </a:xfrm>
        <a:prstGeom prst="ellipse">
          <a:avLst/>
        </a:prstGeom>
        <a:solidFill>
          <a:schemeClr val="accent5"/>
        </a:solidFill>
        <a:ln>
          <a:noFill/>
        </a:ln>
      </dsp:spPr>
      <dsp:style>
        <a:lnRef idx="2">
          <a:schemeClr val="accent3"/>
        </a:lnRef>
        <a:fillRef idx="1">
          <a:schemeClr val="accent3"/>
        </a:fillRef>
        <a:effectRef idx="0">
          <a:scrgbClr r="0" g="0" b="0"/>
        </a:effectRef>
        <a:fontRef idx="minor">
          <a:schemeClr val="lt1"/>
        </a:fontRef>
      </dsp:style>
      <dsp:txBody>
        <a:bodyPr lIns="94316" tIns="12700" rIns="94316" bIns="12700" anchor="ctr"/>
        <a:lstStyle>
          <a:lvl1pPr algn="ctr">
            <a:defRPr sz="4400"/>
          </a:lvl1pPr>
          <a:lvl2pPr marL="285750" indent="-285750" algn="ctr">
            <a:defRPr sz="3400"/>
          </a:lvl2pPr>
          <a:lvl3pPr marL="571500" indent="-285750" algn="ctr">
            <a:defRPr sz="3400"/>
          </a:lvl3pPr>
          <a:lvl4pPr marL="857250" indent="-285750" algn="ctr">
            <a:defRPr sz="3400"/>
          </a:lvl4pPr>
          <a:lvl5pPr marL="1143000" indent="-285750" algn="ctr">
            <a:defRPr sz="3400"/>
          </a:lvl5pPr>
          <a:lvl6pPr marL="1428750" indent="-285750" algn="ctr">
            <a:defRPr sz="3400"/>
          </a:lvl6pPr>
          <a:lvl7pPr marL="1714500" indent="-285750" algn="ctr">
            <a:defRPr sz="3400"/>
          </a:lvl7pPr>
          <a:lvl8pPr marL="2000250" indent="-285750" algn="ctr">
            <a:defRPr sz="3400"/>
          </a:lvl8pPr>
          <a:lvl9pPr marL="2286000" indent="-285750" algn="ctr">
            <a:defRPr sz="3400"/>
          </a:lvl9pPr>
        </a:lstStyle>
        <a:p>
          <a:pPr lvl="0">
            <a:lnSpc>
              <a:spcPct val="100000"/>
            </a:lnSpc>
            <a:spcBef>
              <a:spcPct val="0"/>
            </a:spcBef>
            <a:spcAft>
              <a:spcPct val="35000"/>
            </a:spcAft>
          </a:pPr>
          <a:r>
            <a:rPr lang="en-US"/>
            <a:t>4</a:t>
          </a:r>
          <a:endParaRPr lang="en-US" dirty="0"/>
        </a:p>
      </dsp:txBody>
      <dsp:txXfrm>
        <a:off x="9051614" y="403250"/>
        <a:ext cx="1209751" cy="1209751"/>
      </dsp:txXfrm>
    </dsp:sp>
    <dsp:sp modelId="{7B3E0A16-DB85-46CA-87D6-4D39F6DBFC52}">
      <dsp:nvSpPr>
        <dsp:cNvPr id="17" name="Rectangles 16"/>
        <dsp:cNvSpPr/>
      </dsp:nvSpPr>
      <dsp:spPr bwMode="white">
        <a:xfrm>
          <a:off x="8385899" y="4032432"/>
          <a:ext cx="2541181" cy="72"/>
        </a:xfrm>
        <a:prstGeom prst="rect">
          <a:avLst/>
        </a:prstGeom>
        <a:ln>
          <a:solidFill>
            <a:schemeClr val="accent5"/>
          </a:solidFill>
        </a:ln>
      </dsp:spPr>
      <dsp:style>
        <a:lnRef idx="2">
          <a:schemeClr val="accent4"/>
        </a:lnRef>
        <a:fillRef idx="1">
          <a:schemeClr val="accent4"/>
        </a:fillRef>
        <a:effectRef idx="0">
          <a:scrgbClr r="0" g="0" b="0"/>
        </a:effectRef>
        <a:fontRef idx="minor">
          <a:schemeClr val="lt1"/>
        </a:fontRef>
      </dsp:style>
      <dsp:txXfrm>
        <a:off x="8385899" y="4032432"/>
        <a:ext cx="2541181" cy="72"/>
      </dsp:txXfrm>
    </dsp:sp>
    <dsp:sp modelId="{1636F17A-F9E0-460B-890B-A46A6E583FD1}">
      <dsp:nvSpPr>
        <dsp:cNvPr id="6" name="Rectangles 5"/>
        <dsp:cNvSpPr/>
      </dsp:nvSpPr>
      <dsp:spPr bwMode="white">
        <a:xfrm>
          <a:off x="0" y="1532352"/>
          <a:ext cx="2541181" cy="2419502"/>
        </a:xfrm>
        <a:prstGeom prst="rect">
          <a:avLst/>
        </a:prstGeom>
        <a:noFill/>
        <a:ln>
          <a:noFill/>
        </a:ln>
      </dsp:spPr>
      <dsp:style>
        <a:lnRef idx="2">
          <a:schemeClr val="accent2">
            <a:tint val="40000"/>
            <a:alpha val="90000"/>
          </a:schemeClr>
        </a:lnRef>
        <a:fillRef idx="1">
          <a:schemeClr val="accent2">
            <a:tint val="40000"/>
            <a:alpha val="90000"/>
          </a:schemeClr>
        </a:fillRef>
        <a:effectRef idx="0">
          <a:scrgbClr r="0" g="0" b="0"/>
        </a:effectRef>
        <a:fontRef idx="minor"/>
      </dsp:style>
      <dsp:txBody>
        <a:bodyPr lIns="198120" tIns="254000" rIns="198120" bIns="2540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endParaRPr lang="en-US" sz="2000" b="0" i="0" u="none" dirty="0">
            <a:solidFill>
              <a:schemeClr val="dk1"/>
            </a:solidFill>
          </a:endParaRPr>
        </a:p>
        <a:p>
          <a:pPr lvl="0" algn="ctr">
            <a:lnSpc>
              <a:spcPct val="100000"/>
            </a:lnSpc>
            <a:spcBef>
              <a:spcPct val="0"/>
            </a:spcBef>
            <a:spcAft>
              <a:spcPct val="35000"/>
            </a:spcAft>
          </a:pPr>
          <a:endParaRPr lang="en-US" sz="2000" b="0" i="0" u="none" dirty="0">
            <a:solidFill>
              <a:schemeClr val="dk1"/>
            </a:solidFill>
          </a:endParaRPr>
        </a:p>
        <a:p>
          <a:pPr lvl="0" algn="ctr">
            <a:lnSpc>
              <a:spcPct val="100000"/>
            </a:lnSpc>
            <a:spcBef>
              <a:spcPct val="0"/>
            </a:spcBef>
            <a:spcAft>
              <a:spcPct val="35000"/>
            </a:spcAft>
          </a:pPr>
          <a:r>
            <a:rPr lang="en-US" sz="2000" b="0" i="0" u="none" dirty="0">
              <a:solidFill>
                <a:schemeClr val="dk1"/>
              </a:solidFill>
            </a:rPr>
            <a:t>Process</a:t>
          </a:r>
          <a:endParaRPr lang="en-US" sz="2000" dirty="0">
            <a:solidFill>
              <a:schemeClr val="dk1"/>
            </a:solidFill>
          </a:endParaRPr>
        </a:p>
      </dsp:txBody>
      <dsp:txXfrm>
        <a:off x="0" y="1532352"/>
        <a:ext cx="2541181" cy="2419502"/>
      </dsp:txXfrm>
    </dsp:sp>
    <dsp:sp modelId="{6209B655-7BD8-4C2E-802B-7A837190A817}">
      <dsp:nvSpPr>
        <dsp:cNvPr id="10" name="Rectangles 9"/>
        <dsp:cNvSpPr/>
      </dsp:nvSpPr>
      <dsp:spPr bwMode="white">
        <a:xfrm>
          <a:off x="2795300" y="1532352"/>
          <a:ext cx="2541181" cy="2419502"/>
        </a:xfrm>
        <a:prstGeom prst="rect">
          <a:avLst/>
        </a:prstGeom>
        <a:noFill/>
        <a:ln>
          <a:noFill/>
        </a:ln>
      </dsp:spPr>
      <dsp:style>
        <a:lnRef idx="2">
          <a:schemeClr val="accent3">
            <a:tint val="40000"/>
            <a:alpha val="90000"/>
          </a:schemeClr>
        </a:lnRef>
        <a:fillRef idx="1">
          <a:schemeClr val="accent3">
            <a:tint val="40000"/>
            <a:alpha val="90000"/>
          </a:schemeClr>
        </a:fillRef>
        <a:effectRef idx="0">
          <a:scrgbClr r="0" g="0" b="0"/>
        </a:effectRef>
        <a:fontRef idx="minor"/>
      </dsp:style>
      <dsp:txBody>
        <a:bodyPr lIns="198120" tIns="254000" rIns="198120" bIns="2540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endParaRPr lang="en-US" sz="2000" b="0" i="0" u="none" dirty="0">
            <a:solidFill>
              <a:schemeClr val="dk1"/>
            </a:solidFill>
          </a:endParaRPr>
        </a:p>
        <a:p>
          <a:pPr lvl="0" algn="ctr">
            <a:lnSpc>
              <a:spcPct val="100000"/>
            </a:lnSpc>
            <a:spcBef>
              <a:spcPct val="0"/>
            </a:spcBef>
            <a:spcAft>
              <a:spcPct val="35000"/>
            </a:spcAft>
          </a:pPr>
          <a:endParaRPr lang="en-US" sz="2000" b="0" i="0" u="none" dirty="0">
            <a:solidFill>
              <a:schemeClr val="dk1"/>
            </a:solidFill>
          </a:endParaRPr>
        </a:p>
        <a:p>
          <a:pPr lvl="0" algn="ctr">
            <a:lnSpc>
              <a:spcPct val="100000"/>
            </a:lnSpc>
            <a:spcBef>
              <a:spcPct val="0"/>
            </a:spcBef>
            <a:spcAft>
              <a:spcPct val="35000"/>
            </a:spcAft>
          </a:pPr>
          <a:r>
            <a:rPr lang="en-US" sz="2000" b="0" i="0" u="none" dirty="0">
              <a:solidFill>
                <a:schemeClr val="dk1"/>
              </a:solidFill>
            </a:rPr>
            <a:t>Structure</a:t>
          </a:r>
          <a:endParaRPr lang="en-US" sz="2000" dirty="0">
            <a:solidFill>
              <a:schemeClr val="dk1"/>
            </a:solidFill>
          </a:endParaRPr>
        </a:p>
      </dsp:txBody>
      <dsp:txXfrm>
        <a:off x="2795300" y="1532352"/>
        <a:ext cx="2541181" cy="2419502"/>
      </dsp:txXfrm>
    </dsp:sp>
    <dsp:sp modelId="{74E21D92-0946-4075-ABB7-F58F125D081F}">
      <dsp:nvSpPr>
        <dsp:cNvPr id="14" name="Rectangles 13"/>
        <dsp:cNvSpPr/>
      </dsp:nvSpPr>
      <dsp:spPr bwMode="white">
        <a:xfrm>
          <a:off x="5590599" y="1532352"/>
          <a:ext cx="2541181" cy="2419502"/>
        </a:xfrm>
        <a:prstGeom prst="rect">
          <a:avLst/>
        </a:prstGeom>
        <a:noFill/>
        <a:ln>
          <a:noFill/>
        </a:ln>
      </dsp:spPr>
      <dsp:style>
        <a:lnRef idx="2">
          <a:schemeClr val="accent4">
            <a:tint val="40000"/>
            <a:alpha val="90000"/>
          </a:schemeClr>
        </a:lnRef>
        <a:fillRef idx="1">
          <a:schemeClr val="accent4">
            <a:tint val="40000"/>
            <a:alpha val="90000"/>
          </a:schemeClr>
        </a:fillRef>
        <a:effectRef idx="0">
          <a:scrgbClr r="0" g="0" b="0"/>
        </a:effectRef>
        <a:fontRef idx="minor"/>
      </dsp:style>
      <dsp:txBody>
        <a:bodyPr lIns="198120" tIns="254000" rIns="198120" bIns="2540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pPr>
          <a:endParaRPr lang="en-US" sz="2000" dirty="0">
            <a:solidFill>
              <a:schemeClr val="dk1"/>
            </a:solidFill>
          </a:endParaRPr>
        </a:p>
        <a:p>
          <a:pPr lvl="0" algn="ctr">
            <a:lnSpc>
              <a:spcPct val="100000"/>
            </a:lnSpc>
            <a:spcBef>
              <a:spcPct val="0"/>
            </a:spcBef>
            <a:spcAft>
              <a:spcPct val="35000"/>
            </a:spcAft>
          </a:pPr>
          <a:endParaRPr lang="en-US" sz="2000" dirty="0">
            <a:solidFill>
              <a:schemeClr val="dk1"/>
            </a:solidFill>
          </a:endParaRPr>
        </a:p>
        <a:p>
          <a:pPr lvl="0" algn="ctr">
            <a:lnSpc>
              <a:spcPct val="100000"/>
            </a:lnSpc>
            <a:spcBef>
              <a:spcPct val="0"/>
            </a:spcBef>
            <a:spcAft>
              <a:spcPct val="35000"/>
            </a:spcAft>
          </a:pPr>
          <a:r>
            <a:rPr lang="en-US" sz="2000" dirty="0">
              <a:solidFill>
                <a:schemeClr val="dk1"/>
              </a:solidFill>
            </a:rPr>
            <a:t>Management</a:t>
          </a:r>
          <a:endParaRPr>
            <a:solidFill>
              <a:schemeClr val="dk1"/>
            </a:solidFill>
          </a:endParaRPr>
        </a:p>
      </dsp:txBody>
      <dsp:txXfrm>
        <a:off x="5590599" y="1532352"/>
        <a:ext cx="2541181" cy="2419502"/>
      </dsp:txXfrm>
    </dsp:sp>
    <dsp:sp modelId="{B80B8360-3897-45DE-BD0A-F9CCC9BAC34F}">
      <dsp:nvSpPr>
        <dsp:cNvPr id="18" name="Rectangles 17"/>
        <dsp:cNvSpPr/>
      </dsp:nvSpPr>
      <dsp:spPr bwMode="white">
        <a:xfrm>
          <a:off x="8385899" y="1532352"/>
          <a:ext cx="2541181" cy="2419502"/>
        </a:xfrm>
        <a:prstGeom prst="rect">
          <a:avLst/>
        </a:prstGeom>
        <a:noFill/>
        <a:ln>
          <a:noFill/>
        </a:ln>
      </dsp:spPr>
      <dsp:style>
        <a:lnRef idx="2">
          <a:schemeClr val="accent5">
            <a:tint val="40000"/>
            <a:alpha val="90000"/>
          </a:schemeClr>
        </a:lnRef>
        <a:fillRef idx="1">
          <a:schemeClr val="accent5">
            <a:tint val="40000"/>
            <a:alpha val="90000"/>
          </a:schemeClr>
        </a:fillRef>
        <a:effectRef idx="0">
          <a:scrgbClr r="0" g="0" b="0"/>
        </a:effectRef>
        <a:fontRef idx="minor"/>
      </dsp:style>
      <dsp:txBody>
        <a:bodyPr lIns="198120" tIns="254000" rIns="198120" bIns="2540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l">
            <a:lnSpc>
              <a:spcPct val="100000"/>
            </a:lnSpc>
            <a:spcBef>
              <a:spcPct val="0"/>
            </a:spcBef>
            <a:spcAft>
              <a:spcPct val="35000"/>
            </a:spcAft>
          </a:pPr>
          <a:endParaRPr lang="en-US" sz="2000" b="0" i="0" u="none" dirty="0">
            <a:solidFill>
              <a:schemeClr val="dk1"/>
            </a:solidFill>
          </a:endParaRPr>
        </a:p>
        <a:p>
          <a:pPr lvl="0" algn="l">
            <a:lnSpc>
              <a:spcPct val="100000"/>
            </a:lnSpc>
            <a:spcBef>
              <a:spcPct val="0"/>
            </a:spcBef>
            <a:spcAft>
              <a:spcPct val="35000"/>
            </a:spcAft>
          </a:pPr>
          <a:endParaRPr lang="en-US" sz="2000" b="0" i="0" u="none" dirty="0">
            <a:solidFill>
              <a:schemeClr val="dk1"/>
            </a:solidFill>
          </a:endParaRPr>
        </a:p>
        <a:p>
          <a:pPr lvl="0" algn="ctr">
            <a:lnSpc>
              <a:spcPct val="100000"/>
            </a:lnSpc>
            <a:spcBef>
              <a:spcPct val="0"/>
            </a:spcBef>
            <a:spcAft>
              <a:spcPct val="35000"/>
            </a:spcAft>
          </a:pPr>
          <a:r>
            <a:rPr lang="en-US" sz="2000" b="0" i="0" u="none" dirty="0">
              <a:solidFill>
                <a:schemeClr val="dk1"/>
              </a:solidFill>
            </a:rPr>
            <a:t>People</a:t>
          </a:r>
          <a:endParaRPr lang="en-US" sz="2000" dirty="0">
            <a:solidFill>
              <a:schemeClr val="dk1"/>
            </a:solidFill>
          </a:endParaRPr>
        </a:p>
      </dsp:txBody>
      <dsp:txXfrm>
        <a:off x="8385899" y="1532352"/>
        <a:ext cx="2541181" cy="2419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065085" cy="4446760"/>
        <a:chOff x="0" y="0"/>
        <a:chExt cx="6065085" cy="4446760"/>
      </a:xfrm>
    </dsp:grpSpPr>
    <dsp:sp modelId="{11A8A12A-6C90-4B71-97FC-1797A7FA308A}">
      <dsp:nvSpPr>
        <dsp:cNvPr id="3" name="Rounded Rectangle 2"/>
        <dsp:cNvSpPr/>
      </dsp:nvSpPr>
      <dsp:spPr bwMode="white">
        <a:xfrm>
          <a:off x="0" y="-173104"/>
          <a:ext cx="6065085" cy="1270503"/>
        </a:xfrm>
        <a:prstGeom prst="roundRect">
          <a:avLst>
            <a:gd name="adj" fmla="val 10000"/>
          </a:avLst>
        </a:prstGeom>
      </dsp:spPr>
      <dsp:style>
        <a:lnRef idx="0">
          <a:schemeClr val="accent5"/>
        </a:lnRef>
        <a:fillRef idx="1">
          <a:schemeClr val="accent5">
            <a:tint val="40000"/>
          </a:schemeClr>
        </a:fillRef>
        <a:effectRef idx="0">
          <a:scrgbClr r="0" g="0" b="0"/>
        </a:effectRef>
        <a:fontRef idx="minor"/>
      </dsp:style>
      <dsp:txXfrm>
        <a:off x="0" y="-173104"/>
        <a:ext cx="6065085" cy="1270503"/>
      </dsp:txXfrm>
    </dsp:sp>
    <dsp:sp modelId="{E1161F2F-34CC-4AB3-8FF7-9C5219E5EDD2}">
      <dsp:nvSpPr>
        <dsp:cNvPr id="4" name="Rectangles 3"/>
        <dsp:cNvSpPr/>
      </dsp:nvSpPr>
      <dsp:spPr bwMode="white">
        <a:xfrm>
          <a:off x="384327" y="112760"/>
          <a:ext cx="698777" cy="698777"/>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2">
          <a:schemeClr val="lt1"/>
        </a:lnRef>
        <a:fillRef idx="1">
          <a:schemeClr val="accent5"/>
        </a:fillRef>
        <a:effectRef idx="0">
          <a:scrgbClr r="0" g="0" b="0"/>
        </a:effectRef>
        <a:fontRef idx="minor">
          <a:schemeClr val="lt1"/>
        </a:fontRef>
      </dsp:style>
      <dsp:txXfrm>
        <a:off x="384327" y="112760"/>
        <a:ext cx="698777" cy="698777"/>
      </dsp:txXfrm>
    </dsp:sp>
    <dsp:sp modelId="{2A998E11-085D-4326-A0FB-A947FBDF3AE7}">
      <dsp:nvSpPr>
        <dsp:cNvPr id="5" name="Rectangles 4"/>
        <dsp:cNvSpPr/>
      </dsp:nvSpPr>
      <dsp:spPr bwMode="white">
        <a:xfrm>
          <a:off x="1467431" y="-173104"/>
          <a:ext cx="4597654" cy="161671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71101" tIns="171101" rIns="171101" bIns="171101"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000" dirty="0">
              <a:solidFill>
                <a:schemeClr val="tx1"/>
              </a:solidFill>
            </a:rPr>
            <a:t>Gamification is defined as the application of game design and elements in nongame contexts.</a:t>
          </a:r>
          <a:endParaRPr>
            <a:solidFill>
              <a:schemeClr val="tx1"/>
            </a:solidFill>
          </a:endParaRPr>
        </a:p>
      </dsp:txBody>
      <dsp:txXfrm>
        <a:off x="1467431" y="-173104"/>
        <a:ext cx="4597654" cy="1616710"/>
      </dsp:txXfrm>
    </dsp:sp>
    <dsp:sp modelId="{08663ED5-C8FA-43F5-B86F-82275C3ED4A7}">
      <dsp:nvSpPr>
        <dsp:cNvPr id="6" name="Rounded Rectangle 5"/>
        <dsp:cNvSpPr/>
      </dsp:nvSpPr>
      <dsp:spPr bwMode="white">
        <a:xfrm>
          <a:off x="0" y="1415025"/>
          <a:ext cx="6065085" cy="1270503"/>
        </a:xfrm>
        <a:prstGeom prst="roundRect">
          <a:avLst>
            <a:gd name="adj" fmla="val 10000"/>
          </a:avLst>
        </a:prstGeom>
      </dsp:spPr>
      <dsp:style>
        <a:lnRef idx="0">
          <a:schemeClr val="accent5"/>
        </a:lnRef>
        <a:fillRef idx="1">
          <a:schemeClr val="accent5">
            <a:tint val="40000"/>
          </a:schemeClr>
        </a:fillRef>
        <a:effectRef idx="0">
          <a:scrgbClr r="0" g="0" b="0"/>
        </a:effectRef>
        <a:fontRef idx="minor"/>
      </dsp:style>
      <dsp:txXfrm>
        <a:off x="0" y="1415025"/>
        <a:ext cx="6065085" cy="1270503"/>
      </dsp:txXfrm>
    </dsp:sp>
    <dsp:sp modelId="{0D379736-390C-4F4C-9C7E-D3515C7A6379}">
      <dsp:nvSpPr>
        <dsp:cNvPr id="7" name="Rectangles 6"/>
        <dsp:cNvSpPr/>
      </dsp:nvSpPr>
      <dsp:spPr bwMode="white">
        <a:xfrm>
          <a:off x="384327" y="1700888"/>
          <a:ext cx="698777" cy="69877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2">
          <a:schemeClr val="lt1"/>
        </a:lnRef>
        <a:fillRef idx="1">
          <a:schemeClr val="accent5"/>
        </a:fillRef>
        <a:effectRef idx="0">
          <a:scrgbClr r="0" g="0" b="0"/>
        </a:effectRef>
        <a:fontRef idx="minor">
          <a:schemeClr val="lt1"/>
        </a:fontRef>
      </dsp:style>
      <dsp:txXfrm>
        <a:off x="384327" y="1700888"/>
        <a:ext cx="698777" cy="698777"/>
      </dsp:txXfrm>
    </dsp:sp>
    <dsp:sp modelId="{9F2F1EB6-7777-49AA-A4B9-7AE26C2AA05D}">
      <dsp:nvSpPr>
        <dsp:cNvPr id="8" name="Rectangles 7"/>
        <dsp:cNvSpPr/>
      </dsp:nvSpPr>
      <dsp:spPr bwMode="white">
        <a:xfrm>
          <a:off x="1467431" y="1415025"/>
          <a:ext cx="4597654" cy="161671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71101" tIns="171101" rIns="171101" bIns="171101"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2000" dirty="0">
              <a:solidFill>
                <a:schemeClr val="tx1"/>
              </a:solidFill>
            </a:rPr>
            <a:t>It is Used as a motivational technique to encourage and facilitate new behaviors. </a:t>
          </a:r>
          <a:endParaRPr>
            <a:solidFill>
              <a:schemeClr val="tx1"/>
            </a:solidFill>
          </a:endParaRPr>
        </a:p>
      </dsp:txBody>
      <dsp:txXfrm>
        <a:off x="1467431" y="1415025"/>
        <a:ext cx="4597654" cy="1616710"/>
      </dsp:txXfrm>
    </dsp:sp>
    <dsp:sp modelId="{3470099A-232C-4D56-9E4A-2193871E71E1}">
      <dsp:nvSpPr>
        <dsp:cNvPr id="9" name="Rounded Rectangle 8"/>
        <dsp:cNvSpPr/>
      </dsp:nvSpPr>
      <dsp:spPr bwMode="white">
        <a:xfrm>
          <a:off x="0" y="3003154"/>
          <a:ext cx="6065085" cy="1270503"/>
        </a:xfrm>
        <a:prstGeom prst="roundRect">
          <a:avLst>
            <a:gd name="adj" fmla="val 10000"/>
          </a:avLst>
        </a:prstGeom>
      </dsp:spPr>
      <dsp:style>
        <a:lnRef idx="0">
          <a:schemeClr val="accent5"/>
        </a:lnRef>
        <a:fillRef idx="1">
          <a:schemeClr val="accent5">
            <a:tint val="40000"/>
          </a:schemeClr>
        </a:fillRef>
        <a:effectRef idx="0">
          <a:scrgbClr r="0" g="0" b="0"/>
        </a:effectRef>
        <a:fontRef idx="minor"/>
      </dsp:style>
      <dsp:txXfrm>
        <a:off x="0" y="3003154"/>
        <a:ext cx="6065085" cy="1270503"/>
      </dsp:txXfrm>
    </dsp:sp>
    <dsp:sp modelId="{790A592F-6C66-4EF7-B041-D654C4CDD18B}">
      <dsp:nvSpPr>
        <dsp:cNvPr id="10" name="Rectangles 9"/>
        <dsp:cNvSpPr/>
      </dsp:nvSpPr>
      <dsp:spPr bwMode="white">
        <a:xfrm>
          <a:off x="384327" y="3289017"/>
          <a:ext cx="698777" cy="69877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sp:spPr>
      <dsp:style>
        <a:lnRef idx="2">
          <a:schemeClr val="lt1"/>
        </a:lnRef>
        <a:fillRef idx="1">
          <a:schemeClr val="accent5"/>
        </a:fillRef>
        <a:effectRef idx="0">
          <a:scrgbClr r="0" g="0" b="0"/>
        </a:effectRef>
        <a:fontRef idx="minor">
          <a:schemeClr val="lt1"/>
        </a:fontRef>
      </dsp:style>
      <dsp:txXfrm>
        <a:off x="384327" y="3289017"/>
        <a:ext cx="698777" cy="698777"/>
      </dsp:txXfrm>
    </dsp:sp>
    <dsp:sp modelId="{E57D1CE9-4213-4119-AEE2-D0973EA23796}">
      <dsp:nvSpPr>
        <dsp:cNvPr id="11" name="Rectangles 10"/>
        <dsp:cNvSpPr/>
      </dsp:nvSpPr>
      <dsp:spPr bwMode="white">
        <a:xfrm>
          <a:off x="1467431" y="3003154"/>
          <a:ext cx="4597654" cy="161671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71101" tIns="171101" rIns="171101" bIns="171101"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600" dirty="0">
              <a:solidFill>
                <a:schemeClr val="tx1"/>
              </a:solidFill>
            </a:rPr>
            <a:t>It initially emerged in the business and marketing sectors implementing techniques such as loyalty cards and stamp books for increased customer loyalty and retention.</a:t>
          </a:r>
          <a:endParaRPr>
            <a:solidFill>
              <a:schemeClr val="tx1"/>
            </a:solidFill>
          </a:endParaRPr>
        </a:p>
      </dsp:txBody>
      <dsp:txXfrm>
        <a:off x="1467431" y="3003154"/>
        <a:ext cx="4597654" cy="161671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954983" cy="4736844"/>
        <a:chOff x="0" y="0"/>
        <a:chExt cx="6954983" cy="4736844"/>
      </a:xfrm>
    </dsp:grpSpPr>
    <dsp:sp modelId="{48592C64-DFD5-4FD4-971D-82960DD4040F}">
      <dsp:nvSpPr>
        <dsp:cNvPr id="3" name="Rounded Rectangle 2"/>
        <dsp:cNvSpPr/>
      </dsp:nvSpPr>
      <dsp:spPr bwMode="white">
        <a:xfrm>
          <a:off x="0" y="1458485"/>
          <a:ext cx="6954983" cy="1421053"/>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1458485"/>
        <a:ext cx="6954983" cy="1421053"/>
      </dsp:txXfrm>
    </dsp:sp>
    <dsp:sp modelId="{C3387359-2BBC-448B-B472-E3F84A0F8C84}">
      <dsp:nvSpPr>
        <dsp:cNvPr id="4" name="Rectangles 3"/>
        <dsp:cNvSpPr/>
      </dsp:nvSpPr>
      <dsp:spPr bwMode="white">
        <a:xfrm>
          <a:off x="392783" y="1722599"/>
          <a:ext cx="781579" cy="781579"/>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sp:spPr>
      <dsp:style>
        <a:lnRef idx="2">
          <a:schemeClr val="lt1">
            <a:alpha val="0"/>
          </a:schemeClr>
        </a:lnRef>
        <a:fillRef idx="1">
          <a:schemeClr val="accent2"/>
        </a:fillRef>
        <a:effectRef idx="0">
          <a:scrgbClr r="0" g="0" b="0"/>
        </a:effectRef>
        <a:fontRef idx="minor">
          <a:schemeClr val="lt1"/>
        </a:fontRef>
      </dsp:style>
      <dsp:txXfrm>
        <a:off x="392783" y="1722599"/>
        <a:ext cx="781579" cy="781579"/>
      </dsp:txXfrm>
    </dsp:sp>
    <dsp:sp modelId="{DF41F196-7FB9-4040-9FAC-45D39803447B}">
      <dsp:nvSpPr>
        <dsp:cNvPr id="5" name="Rectangles 4"/>
        <dsp:cNvSpPr/>
      </dsp:nvSpPr>
      <dsp:spPr bwMode="white">
        <a:xfrm>
          <a:off x="1219411" y="1583122"/>
          <a:ext cx="5313667" cy="216598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9233" tIns="229233" rIns="229233" bIns="229233"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800" b="1" i="0" dirty="0">
              <a:solidFill>
                <a:schemeClr val="tx1"/>
              </a:solidFill>
            </a:rPr>
            <a:t>Introduction of Gamification in SPI</a:t>
          </a:r>
          <a:r>
            <a:rPr lang="en-US" sz="1800" b="0" i="0" dirty="0">
              <a:solidFill>
                <a:schemeClr val="tx1"/>
              </a:solidFill>
            </a:rPr>
            <a:t>: The first primary study introducing gamification in Software Process Improvement (SPI) was in 2012, proposing to use gamification as a solution in the context of SPICE.</a:t>
          </a:r>
          <a:endParaRPr lang="en-US" sz="1800" dirty="0">
            <a:solidFill>
              <a:schemeClr val="tx1"/>
            </a:solidFill>
          </a:endParaRPr>
        </a:p>
      </dsp:txBody>
      <dsp:txXfrm>
        <a:off x="1219411" y="1583122"/>
        <a:ext cx="5313667" cy="2165985"/>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954983" cy="4736844"/>
        <a:chOff x="0" y="0"/>
        <a:chExt cx="6954983" cy="4736844"/>
      </a:xfrm>
    </dsp:grpSpPr>
    <dsp:sp modelId="{48592C64-DFD5-4FD4-971D-82960DD4040F}">
      <dsp:nvSpPr>
        <dsp:cNvPr id="3" name="Rounded Rectangle 2"/>
        <dsp:cNvSpPr/>
      </dsp:nvSpPr>
      <dsp:spPr bwMode="white">
        <a:xfrm>
          <a:off x="0" y="1821545"/>
          <a:ext cx="6954983" cy="1421053"/>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1821545"/>
        <a:ext cx="6954983" cy="1421053"/>
      </dsp:txXfrm>
    </dsp:sp>
    <dsp:sp modelId="{C3387359-2BBC-448B-B472-E3F84A0F8C84}">
      <dsp:nvSpPr>
        <dsp:cNvPr id="4" name="Rectangles 3"/>
        <dsp:cNvSpPr/>
      </dsp:nvSpPr>
      <dsp:spPr bwMode="white">
        <a:xfrm>
          <a:off x="392783" y="2069944"/>
          <a:ext cx="781579" cy="781579"/>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sp:spPr>
      <dsp:style>
        <a:lnRef idx="2">
          <a:schemeClr val="lt1">
            <a:alpha val="0"/>
          </a:schemeClr>
        </a:lnRef>
        <a:fillRef idx="1">
          <a:schemeClr val="accent2"/>
        </a:fillRef>
        <a:effectRef idx="0">
          <a:scrgbClr r="0" g="0" b="0"/>
        </a:effectRef>
        <a:fontRef idx="minor">
          <a:schemeClr val="lt1"/>
        </a:fontRef>
      </dsp:style>
      <dsp:txXfrm>
        <a:off x="392783" y="2069944"/>
        <a:ext cx="781579" cy="781579"/>
      </dsp:txXfrm>
    </dsp:sp>
    <dsp:sp modelId="{DF41F196-7FB9-4040-9FAC-45D39803447B}">
      <dsp:nvSpPr>
        <dsp:cNvPr id="5" name="Rectangles 4"/>
        <dsp:cNvSpPr/>
      </dsp:nvSpPr>
      <dsp:spPr bwMode="white">
        <a:xfrm>
          <a:off x="1219411" y="1834989"/>
          <a:ext cx="5313667" cy="14712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5712" tIns="155712" rIns="155712" bIns="155712"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800" b="1" i="0" dirty="0">
              <a:solidFill>
                <a:schemeClr val="tx1"/>
              </a:solidFill>
            </a:rPr>
            <a:t>Peak of Validation Studies</a:t>
          </a:r>
          <a:r>
            <a:rPr lang="en-US" sz="1800" b="0" i="0" dirty="0">
              <a:solidFill>
                <a:schemeClr val="tx1"/>
              </a:solidFill>
            </a:rPr>
            <a:t>: The year 2016 shows a peak with three validation studies conducted to investigate the impact of gamification on SPI.</a:t>
          </a:r>
          <a:endParaRPr lang="en-US" sz="1800" dirty="0">
            <a:solidFill>
              <a:schemeClr val="tx1"/>
            </a:solidFill>
          </a:endParaRPr>
        </a:p>
      </dsp:txBody>
      <dsp:txXfrm>
        <a:off x="1219411" y="1834989"/>
        <a:ext cx="5313667" cy="1471295"/>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954983" cy="4736844"/>
        <a:chOff x="0" y="0"/>
        <a:chExt cx="6954983" cy="4736844"/>
      </a:xfrm>
    </dsp:grpSpPr>
    <dsp:sp modelId="{48592C64-DFD5-4FD4-971D-82960DD4040F}">
      <dsp:nvSpPr>
        <dsp:cNvPr id="3" name="Rounded Rectangle 2"/>
        <dsp:cNvSpPr/>
      </dsp:nvSpPr>
      <dsp:spPr bwMode="white">
        <a:xfrm>
          <a:off x="0" y="1552455"/>
          <a:ext cx="6954983" cy="1421053"/>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1552455"/>
        <a:ext cx="6954983" cy="1421053"/>
      </dsp:txXfrm>
    </dsp:sp>
    <dsp:sp modelId="{C3387359-2BBC-448B-B472-E3F84A0F8C84}">
      <dsp:nvSpPr>
        <dsp:cNvPr id="4" name="Rectangles 3"/>
        <dsp:cNvSpPr/>
      </dsp:nvSpPr>
      <dsp:spPr bwMode="white">
        <a:xfrm>
          <a:off x="392783" y="1722599"/>
          <a:ext cx="781579" cy="781579"/>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sp:spPr>
      <dsp:style>
        <a:lnRef idx="2">
          <a:schemeClr val="lt1">
            <a:alpha val="0"/>
          </a:schemeClr>
        </a:lnRef>
        <a:fillRef idx="1">
          <a:schemeClr val="accent2"/>
        </a:fillRef>
        <a:effectRef idx="0">
          <a:scrgbClr r="0" g="0" b="0"/>
        </a:effectRef>
        <a:fontRef idx="minor">
          <a:schemeClr val="lt1"/>
        </a:fontRef>
      </dsp:style>
      <dsp:txXfrm>
        <a:off x="392783" y="1722599"/>
        <a:ext cx="781579" cy="781579"/>
      </dsp:txXfrm>
    </dsp:sp>
    <dsp:sp modelId="{DF41F196-7FB9-4040-9FAC-45D39803447B}">
      <dsp:nvSpPr>
        <dsp:cNvPr id="5" name="Rectangles 4"/>
        <dsp:cNvSpPr/>
      </dsp:nvSpPr>
      <dsp:spPr bwMode="white">
        <a:xfrm>
          <a:off x="1098047" y="1332583"/>
          <a:ext cx="5313667" cy="216598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9233" tIns="229233" rIns="229233" bIns="229233"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800" b="1" i="0" dirty="0">
              <a:solidFill>
                <a:schemeClr val="tx1"/>
              </a:solidFill>
            </a:rPr>
            <a:t>Reflection on Gamification Experience</a:t>
          </a:r>
          <a:r>
            <a:rPr lang="en-US" sz="1800" b="0" i="0" dirty="0">
              <a:solidFill>
                <a:schemeClr val="tx1"/>
              </a:solidFill>
            </a:rPr>
            <a:t>: In 2018, an experience paper was published reflecting on the gamification experience with </a:t>
          </a:r>
          <a:r>
            <a:rPr lang="en-US" sz="1800" b="0" i="0" dirty="0" err="1">
              <a:solidFill>
                <a:schemeClr val="tx1"/>
              </a:solidFill>
            </a:rPr>
            <a:t>Gamiware</a:t>
          </a:r>
          <a:r>
            <a:rPr lang="en-US" sz="1800" b="0" i="0" dirty="0">
              <a:solidFill>
                <a:schemeClr val="tx1"/>
              </a:solidFill>
            </a:rPr>
            <a:t>, discussing the success factors, or enablers, of gamification initiatives in SPI.</a:t>
          </a:r>
          <a:endParaRPr lang="en-US" sz="1800" dirty="0">
            <a:solidFill>
              <a:schemeClr val="tx1"/>
            </a:solidFill>
          </a:endParaRPr>
        </a:p>
      </dsp:txBody>
      <dsp:txXfrm>
        <a:off x="1098047" y="1332583"/>
        <a:ext cx="5313667" cy="2165985"/>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cxnId="{AB8E97A3-458B-4459-8849-EF3A8D885423}" type="sibTrans">
          <dgm:prSet phldrT="1"/>
          <dgm:t>
            <a:bodyPr/>
            <a:lstStyle/>
            <a:p>
              <a:r>
                <a:rPr/>
                <a:t>1</a:t>
              </a:r>
            </a:p>
          </dgm:t>
        </dgm:pt>
        <dgm:pt modelId="201" cxnId="{95F9FFCB-1BFC-4B36-BE44-D6A1469F21C3}" type="sibTrans">
          <dgm:prSet phldrT="2"/>
          <dgm:t>
            <a:bodyPr/>
            <a:lstStyle/>
            <a:p>
              <a:r>
                <a:rPr/>
                <a:t>2</a:t>
              </a:r>
            </a:p>
          </dgm:t>
        </dgm:pt>
        <dgm:pt modelId="301" cxnId="{A69863A3-5EBF-4CAE-AA51-83CA76DE20BB}" type="sibTrans">
          <dgm:prSet phldrT="3"/>
          <dgm:t>
            <a:bodyPr/>
            <a:lstStyle/>
            <a:p>
              <a:r>
                <a:rP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HorzCh" val="ctr"/>
              <dgm:param type="txAnchorVert" val="mid"/>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10" name="Freeform: Shape 9"/>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3" name="Content Placeholder 5"/>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8" name="Content Placeholder 2"/>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endParaRPr lang="en-US"/>
          </a:p>
        </p:txBody>
      </p:sp>
      <p:sp>
        <p:nvSpPr>
          <p:cNvPr id="3" name="Date Placeholder 2"/>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4" name="Footer Placeholder 3"/>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endParaRPr lang="en-US" dirty="0">
              <a:solidFill>
                <a:prstClr val="black">
                  <a:tint val="75000"/>
                </a:prstClr>
              </a:solidFill>
            </a:endParaRPr>
          </a:p>
        </p:txBody>
      </p:sp>
      <p:sp>
        <p:nvSpPr>
          <p:cNvPr id="5" name="Slide Number Placeholder 4"/>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8" name="Content Placeholder 2"/>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5" name="Freeform: Shape 4"/>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5" name="Freeform: Shape 4"/>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p:cNvSpPr>
            <a:spLocks noGrp="1"/>
          </p:cNvSpPr>
          <p:nvPr>
            <p:ph type="title"/>
          </p:nvPr>
        </p:nvSpPr>
        <p:spPr/>
        <p:txBody>
          <a:bodyPr/>
          <a:lstStyle/>
          <a:p>
            <a:r>
              <a:rPr lang="en-US"/>
              <a:t>Click to edit Master title style</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8" name="Freeform: Shape 7"/>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8" name="Freeform: Shape 7"/>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endParaRPr lang="en-US"/>
          </a:p>
        </p:txBody>
      </p:sp>
      <p:sp>
        <p:nvSpPr>
          <p:cNvPr id="3" name="Content Placeholder 2"/>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Date Placeholder 3"/>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p:cNvSpPr>
            <a:spLocks noGrp="1"/>
          </p:cNvSpPr>
          <p:nvPr>
            <p:ph type="title"/>
          </p:nvPr>
        </p:nvSpPr>
        <p:spPr>
          <a:xfrm>
            <a:off x="539496" y="365124"/>
            <a:ext cx="5806440" cy="1325880"/>
          </a:xfrm>
        </p:spPr>
        <p:txBody>
          <a:bodyPr/>
          <a:lstStyle/>
          <a:p>
            <a:r>
              <a:rPr lang="en-US"/>
              <a:t>Click to edit Master title style</a:t>
            </a:r>
            <a:endParaRPr lang="en-US"/>
          </a:p>
        </p:txBody>
      </p:sp>
      <p:sp>
        <p:nvSpPr>
          <p:cNvPr id="3" name="Content Placeholder 2"/>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4" name="Date Placeholder 3"/>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10" name="Oval 9"/>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endParaRPr lang="en-US"/>
          </a:p>
        </p:txBody>
      </p:sp>
      <p:sp>
        <p:nvSpPr>
          <p:cNvPr id="3" name="Text Placeholder 2"/>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496" y="365125"/>
            <a:ext cx="10515600" cy="1325563"/>
          </a:xfrm>
        </p:spPr>
        <p:txBody>
          <a:bodyPr/>
          <a:lstStyle/>
          <a:p>
            <a:r>
              <a:rPr lang="en-US"/>
              <a:t>Click to edit Master title style</a:t>
            </a:r>
            <a:endParaRPr lang="en-US"/>
          </a:p>
        </p:txBody>
      </p:sp>
      <p:sp>
        <p:nvSpPr>
          <p:cNvPr id="3" name="Content Placeholder 2"/>
          <p:cNvSpPr>
            <a:spLocks noGrp="1"/>
          </p:cNvSpPr>
          <p:nvPr>
            <p:ph idx="1"/>
          </p:nvPr>
        </p:nvSpPr>
        <p:spPr>
          <a:xfrm>
            <a:off x="1179576" y="1911096"/>
            <a:ext cx="9829800" cy="385974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7" name="Freeform: Shape 6"/>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6" name="Freeform: Shape 5"/>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p:cNvSpPr>
            <a:spLocks noGrp="1"/>
          </p:cNvSpPr>
          <p:nvPr>
            <p:ph idx="1"/>
          </p:nvPr>
        </p:nvSpPr>
        <p:spPr>
          <a:xfrm>
            <a:off x="838200" y="1911096"/>
            <a:ext cx="10515600" cy="385974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11" name="Date Placeholder 10"/>
          <p:cNvSpPr>
            <a:spLocks noGrp="1"/>
          </p:cNvSpPr>
          <p:nvPr>
            <p:ph type="dt" sz="half" idx="11"/>
          </p:nvPr>
        </p:nvSpPr>
        <p:spPr/>
        <p:txBody>
          <a:bodyPr/>
          <a:lstStyle>
            <a:lvl1pPr>
              <a:defRPr>
                <a:solidFill>
                  <a:schemeClr val="bg1"/>
                </a:solidFill>
                <a:latin typeface="+mn-lt"/>
              </a:defRPr>
            </a:lvl1pPr>
          </a:lstStyle>
          <a:p>
            <a:pPr>
              <a:defRPr/>
            </a:pPr>
            <a:r>
              <a:rPr lang="en-US" dirty="0"/>
              <a:t>9/3/20XX</a:t>
            </a:r>
            <a:endParaRPr lang="en-US" dirty="0"/>
          </a:p>
        </p:txBody>
      </p:sp>
      <p:sp>
        <p:nvSpPr>
          <p:cNvPr id="12" name="Footer Placeholder 11"/>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endParaRPr lang="en-US" dirty="0"/>
          </a:p>
        </p:txBody>
      </p:sp>
      <p:sp>
        <p:nvSpPr>
          <p:cNvPr id="13" name="Slide Number Placeholder 12"/>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8" name="Freeform: Shape 7"/>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10" name="Freeform: Shape 9"/>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13.jpe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5.jpeg"/><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7.jpeg"/><Relationship Id="rId1"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7.jpeg"/><Relationship Id="rId1" Type="http://schemas.openxmlformats.org/officeDocument/2006/relationships/image" Target="../media/image16.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7.jpeg"/><Relationship Id="rId1"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7.jpeg"/><Relationship Id="rId1"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7.jpeg"/><Relationship Id="rId1"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7.jpeg"/><Relationship Id="rId1"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7.jpeg"/><Relationship Id="rId1" Type="http://schemas.openxmlformats.org/officeDocument/2006/relationships/image" Target="../media/image1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9.png"/><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9.png"/><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9.png"/><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7.jpeg"/><Relationship Id="rId2" Type="http://schemas.openxmlformats.org/officeDocument/2006/relationships/image" Target="../media/image2.sv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1.png"/><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64024" y="2187019"/>
            <a:ext cx="6922008" cy="2942765"/>
          </a:xfrm>
        </p:spPr>
        <p:txBody>
          <a:bodyPr>
            <a:normAutofit/>
          </a:bodyPr>
          <a:lstStyle/>
          <a:p>
            <a:r>
              <a:rPr lang="en-US" dirty="0"/>
              <a:t>Challenges of Gamification in SPI</a:t>
            </a:r>
            <a:endParaRPr lang="en-US" dirty="0"/>
          </a:p>
        </p:txBody>
      </p:sp>
      <p:sp>
        <p:nvSpPr>
          <p:cNvPr id="3" name="Subtitle 2"/>
          <p:cNvSpPr>
            <a:spLocks noGrp="1"/>
          </p:cNvSpPr>
          <p:nvPr>
            <p:ph type="subTitle" idx="1"/>
          </p:nvPr>
        </p:nvSpPr>
        <p:spPr/>
        <p:txBody>
          <a:bodyPr/>
          <a:lstStyle/>
          <a:p>
            <a:r>
              <a:rPr lang="en-US" dirty="0">
                <a:solidFill>
                  <a:srgbClr val="FFFFFF"/>
                </a:solidFill>
              </a:rPr>
              <a:t>Software Process Improvement</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Gamification</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Shape 40"/>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45" name="Rectangle 44"/>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3"/>
          <p:cNvSpPr txBox="1"/>
          <p:nvPr/>
        </p:nvSpPr>
        <p:spPr>
          <a:xfrm>
            <a:off x="6030159" y="365125"/>
            <a:ext cx="53933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a:solidFill>
                  <a:schemeClr val="tx1"/>
                </a:solidFill>
                <a:latin typeface="+mj-lt"/>
                <a:ea typeface="+mj-ea"/>
                <a:cs typeface="+mj-cs"/>
              </a:rPr>
              <a:t>Gamification</a:t>
            </a:r>
            <a:endParaRPr lang="en-US" kern="1200" dirty="0">
              <a:solidFill>
                <a:schemeClr val="tx1"/>
              </a:solidFill>
              <a:latin typeface="+mj-lt"/>
              <a:ea typeface="+mj-ea"/>
              <a:cs typeface="+mj-cs"/>
            </a:endParaRPr>
          </a:p>
        </p:txBody>
      </p:sp>
      <p:sp>
        <p:nvSpPr>
          <p:cNvPr id="47" name="Freeform: Shape 46"/>
          <p:cNvSpPr>
            <a:spLocks noGrp="1" noRot="1" noChangeAspect="1" noMove="1" noResize="1" noEditPoints="1" noAdjustHandles="1" noChangeArrowheads="1" noChangeShapeType="1" noTextEdit="1"/>
          </p:cNvSpPr>
          <p:nvPr/>
        </p:nvSpPr>
        <p:spPr>
          <a:xfrm flipH="1">
            <a:off x="768481"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9" name="Straight Connector 48"/>
          <p:cNvCxnSpPr>
            <a:cxnSpLocks noGrp="1" noRot="1" noChangeAspect="1" noMove="1" noResize="1" noEditPoints="1" noAdjustHandles="1" noChangeArrowheads="1" noChangeShapeType="1"/>
          </p:cNvCxnSpPr>
          <p:nvPr/>
        </p:nvCxnSpPr>
        <p:spPr>
          <a:xfrm flipH="1">
            <a:off x="462268"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descr="A group of people with different icons around them&#10;&#10;Description automatically generated"/>
          <p:cNvPicPr>
            <a:picLocks noChangeAspect="1"/>
          </p:cNvPicPr>
          <p:nvPr/>
        </p:nvPicPr>
        <p:blipFill rotWithShape="1">
          <a:blip r:embed="rId1"/>
          <a:srcRect/>
          <a:stretch>
            <a:fillRect/>
          </a:stretch>
        </p:blipFill>
        <p:spPr>
          <a:xfrm>
            <a:off x="956934" y="872427"/>
            <a:ext cx="3096807" cy="3096807"/>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51" name="Freeform: Shape 50"/>
          <p:cNvSpPr>
            <a:spLocks noGrp="1" noRot="1" noChangeAspect="1" noMove="1" noResize="1" noEditPoints="1" noAdjustHandles="1" noChangeArrowheads="1" noChangeShapeType="1" noTextEdit="1"/>
          </p:cNvSpPr>
          <p:nvPr/>
        </p:nvSpPr>
        <p:spPr>
          <a:xfrm flipH="1">
            <a:off x="3353538"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Oval 52"/>
          <p:cNvSpPr>
            <a:spLocks noGrp="1" noRot="1" noChangeAspect="1" noMove="1" noResize="1" noEditPoints="1" noAdjustHandles="1" noChangeArrowheads="1" noChangeShapeType="1" noTextEdit="1"/>
          </p:cNvSpPr>
          <p:nvPr/>
        </p:nvSpPr>
        <p:spPr>
          <a:xfrm flipH="1">
            <a:off x="4705252"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p:cNvSpPr>
            <a:spLocks noGrp="1" noRot="1" noChangeAspect="1" noMove="1" noResize="1" noEditPoints="1" noAdjustHandles="1" noChangeArrowheads="1" noChangeShapeType="1" noTextEdit="1"/>
          </p:cNvSpPr>
          <p:nvPr/>
        </p:nvSpPr>
        <p:spPr>
          <a:xfrm flipH="1">
            <a:off x="4253"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6030158" y="6356350"/>
            <a:ext cx="3723156" cy="365125"/>
          </a:xfrm>
        </p:spPr>
        <p:txBody>
          <a:bodyPr vert="horz" lIns="91440" tIns="45720" rIns="91440" bIns="45720" rtlCol="0" anchor="ctr">
            <a:normAutofit/>
          </a:bodyPr>
          <a:lstStyle/>
          <a:p>
            <a:pPr algn="l">
              <a:spcAft>
                <a:spcPts val="600"/>
              </a:spcAft>
              <a:defRPr/>
            </a:pPr>
            <a:r>
              <a:rPr lang="en-US" kern="1200" cap="none" spc="0" baseline="0">
                <a:solidFill>
                  <a:prstClr val="black">
                    <a:tint val="75000"/>
                  </a:prstClr>
                </a:solidFill>
                <a:latin typeface="+mn-lt"/>
                <a:ea typeface="+mn-ea"/>
                <a:cs typeface="+mn-cs"/>
              </a:rPr>
              <a:t>Gamification in SPI</a:t>
            </a:r>
            <a:endParaRPr lang="en-US" kern="1200" cap="none" spc="0" baseline="0">
              <a:solidFill>
                <a:prstClr val="black">
                  <a:tint val="75000"/>
                </a:prstClr>
              </a:solidFill>
              <a:latin typeface="+mn-lt"/>
              <a:ea typeface="+mn-ea"/>
              <a:cs typeface="+mn-cs"/>
            </a:endParaRPr>
          </a:p>
        </p:txBody>
      </p:sp>
      <p:sp>
        <p:nvSpPr>
          <p:cNvPr id="57" name="Arc 56"/>
          <p:cNvSpPr>
            <a:spLocks noGrp="1" noRot="1" noChangeAspect="1" noMove="1" noResize="1" noEditPoints="1" noAdjustHandles="1" noChangeArrowheads="1" noChangeShapeType="1" noTextEdit="1"/>
          </p:cNvSpPr>
          <p:nvPr/>
        </p:nvSpPr>
        <p:spPr>
          <a:xfrm flipH="1">
            <a:off x="2465410" y="4192213"/>
            <a:ext cx="3723155" cy="3723155"/>
          </a:xfrm>
          <a:prstGeom prst="arc">
            <a:avLst>
              <a:gd name="adj1" fmla="val 1700655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10118936" y="6356350"/>
            <a:ext cx="1234863"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rPr>
            </a:fld>
            <a:endParaRPr lang="en-US">
              <a:solidFill>
                <a:prstClr val="black">
                  <a:tint val="75000"/>
                </a:prstClr>
              </a:solidFill>
            </a:endParaRPr>
          </a:p>
        </p:txBody>
      </p:sp>
      <p:pic>
        <p:nvPicPr>
          <p:cNvPr id="10" name="Picture 9" descr="Game controller"/>
          <p:cNvPicPr>
            <a:picLocks noChangeAspect="1"/>
          </p:cNvPicPr>
          <p:nvPr/>
        </p:nvPicPr>
        <p:blipFill rotWithShape="1">
          <a:blip r:embed="rId2"/>
          <a:srcRect l="10985" r="3" b="3"/>
          <a:stretch>
            <a:fillRect/>
          </a:stretch>
        </p:blipFill>
        <p:spPr>
          <a:xfrm>
            <a:off x="2930795" y="4685200"/>
            <a:ext cx="2733741" cy="2172801"/>
          </a:xfrm>
          <a:custGeom>
            <a:avLst/>
            <a:gdLst/>
            <a:ahLst/>
            <a:cxnLst/>
            <a:rect l="l" t="t" r="r" b="b"/>
            <a:pathLst>
              <a:path w="2733741" h="2172801">
                <a:moveTo>
                  <a:pt x="1366871" y="0"/>
                </a:moveTo>
                <a:cubicBezTo>
                  <a:pt x="2121772" y="0"/>
                  <a:pt x="2733741" y="595368"/>
                  <a:pt x="2733741" y="1329791"/>
                </a:cubicBezTo>
                <a:cubicBezTo>
                  <a:pt x="2733741" y="1605200"/>
                  <a:pt x="2647683" y="1861054"/>
                  <a:pt x="2500301" y="2073290"/>
                </a:cubicBezTo>
                <a:lnTo>
                  <a:pt x="2423813" y="2172801"/>
                </a:lnTo>
                <a:lnTo>
                  <a:pt x="309928" y="2172801"/>
                </a:lnTo>
                <a:lnTo>
                  <a:pt x="233440" y="2073290"/>
                </a:lnTo>
                <a:cubicBezTo>
                  <a:pt x="86058" y="1861054"/>
                  <a:pt x="0" y="1605200"/>
                  <a:pt x="0" y="1329791"/>
                </a:cubicBezTo>
                <a:cubicBezTo>
                  <a:pt x="0" y="595368"/>
                  <a:pt x="611969" y="0"/>
                  <a:pt x="1366871" y="0"/>
                </a:cubicBezTo>
                <a:close/>
              </a:path>
            </a:pathLst>
          </a:custGeom>
        </p:spPr>
      </p:pic>
      <p:graphicFrame>
        <p:nvGraphicFramePr>
          <p:cNvPr id="59" name="Content Placeholder 4"/>
          <p:cNvGraphicFramePr/>
          <p:nvPr/>
        </p:nvGraphicFramePr>
        <p:xfrm>
          <a:off x="5892800" y="1698143"/>
          <a:ext cx="6065085" cy="4446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Methodology</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and studies for methodology</a:t>
            </a:r>
            <a:endParaRPr lang="en-US" dirty="0"/>
          </a:p>
        </p:txBody>
      </p:sp>
      <p:sp>
        <p:nvSpPr>
          <p:cNvPr id="3" name="Content Placeholder 2"/>
          <p:cNvSpPr>
            <a:spLocks noGrp="1"/>
          </p:cNvSpPr>
          <p:nvPr>
            <p:ph idx="1"/>
          </p:nvPr>
        </p:nvSpPr>
        <p:spPr/>
        <p:txBody>
          <a:bodyPr/>
          <a:lstStyle/>
          <a:p>
            <a:r>
              <a:rPr lang="en-US" b="0" i="0" dirty="0">
                <a:solidFill>
                  <a:srgbClr val="111111"/>
                </a:solidFill>
                <a:effectLst/>
              </a:rPr>
              <a:t> A systematic mapping study was performed to identify the main challenges of integrating gamification and Software Process Improvement (SPI).</a:t>
            </a:r>
            <a:endParaRPr lang="en-US" dirty="0"/>
          </a:p>
        </p:txBody>
      </p:sp>
      <p:sp>
        <p:nvSpPr>
          <p:cNvPr id="5" name="Footer Placeholder 4"/>
          <p:cNvSpPr>
            <a:spLocks noGrp="1"/>
          </p:cNvSpPr>
          <p:nvPr>
            <p:ph type="ftr" sz="quarter" idx="11"/>
          </p:nvPr>
        </p:nvSpPr>
        <p:spPr/>
        <p:txBody>
          <a:bodyPr/>
          <a:lstStyle/>
          <a:p>
            <a:pPr>
              <a:defRPr/>
            </a:pPr>
            <a:r>
              <a:rPr lang="en-US" dirty="0"/>
              <a:t>Search process and study selection</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endParaRPr lang="en-US" dirty="0"/>
          </a:p>
        </p:txBody>
      </p:sp>
      <p:sp>
        <p:nvSpPr>
          <p:cNvPr id="4" name="Footer Placeholder 3"/>
          <p:cNvSpPr>
            <a:spLocks noGrp="1"/>
          </p:cNvSpPr>
          <p:nvPr>
            <p:ph type="ftr" sz="quarter" idx="11"/>
          </p:nvPr>
        </p:nvSpPr>
        <p:spPr>
          <a:xfrm>
            <a:off x="838200" y="6368461"/>
            <a:ext cx="4114800" cy="365125"/>
          </a:xfrm>
        </p:spPr>
        <p:txBody>
          <a:bodyPr/>
          <a:lstStyle/>
          <a:p>
            <a:pPr>
              <a:defRPr/>
            </a:pPr>
            <a:r>
              <a:rPr lang="en-US" dirty="0"/>
              <a:t>Search process and study selection</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graphicFrame>
        <p:nvGraphicFramePr>
          <p:cNvPr id="8" name="Table 8"/>
          <p:cNvGraphicFramePr>
            <a:graphicFrameLocks noGrp="1"/>
          </p:cNvGraphicFramePr>
          <p:nvPr>
            <p:ph idx="1"/>
          </p:nvPr>
        </p:nvGraphicFramePr>
        <p:xfrm>
          <a:off x="838200" y="1690688"/>
          <a:ext cx="10515600" cy="3904989"/>
        </p:xfrm>
        <a:graphic>
          <a:graphicData uri="http://schemas.openxmlformats.org/drawingml/2006/table">
            <a:tbl>
              <a:tblPr firstRow="1" bandRow="1">
                <a:tableStyleId>{5C22544A-7EE6-4342-B048-85BDC9FD1C3A}</a:tableStyleId>
              </a:tblPr>
              <a:tblGrid>
                <a:gridCol w="2819401"/>
                <a:gridCol w="7696199"/>
              </a:tblGrid>
              <a:tr h="426743">
                <a:tc>
                  <a:txBody>
                    <a:bodyPr/>
                    <a:lstStyle/>
                    <a:p>
                      <a:r>
                        <a:rPr lang="en-US" dirty="0"/>
                        <a:t>ID</a:t>
                      </a:r>
                      <a:endParaRPr lang="en-US" dirty="0"/>
                    </a:p>
                  </a:txBody>
                  <a:tcPr/>
                </a:tc>
                <a:tc>
                  <a:txBody>
                    <a:bodyPr/>
                    <a:lstStyle/>
                    <a:p>
                      <a:r>
                        <a:rPr lang="en-US" dirty="0"/>
                        <a:t>Questions</a:t>
                      </a:r>
                      <a:endParaRPr lang="en-US" dirty="0"/>
                    </a:p>
                  </a:txBody>
                  <a:tcPr/>
                </a:tc>
              </a:tr>
              <a:tr h="426743">
                <a:tc>
                  <a:txBody>
                    <a:bodyPr/>
                    <a:lstStyle/>
                    <a:p>
                      <a:r>
                        <a:rPr lang="en-US" dirty="0"/>
                        <a:t>RQ1</a:t>
                      </a:r>
                      <a:endParaRPr lang="en-US" dirty="0"/>
                    </a:p>
                  </a:txBody>
                  <a:tcPr/>
                </a:tc>
                <a:tc>
                  <a:txBody>
                    <a:bodyPr/>
                    <a:lstStyle/>
                    <a:p>
                      <a:r>
                        <a:rPr lang="en-US" dirty="0"/>
                        <a:t>What issues of SPI have been addressed by gamification?</a:t>
                      </a:r>
                      <a:endParaRPr lang="en-US" dirty="0"/>
                    </a:p>
                  </a:txBody>
                  <a:tcPr/>
                </a:tc>
              </a:tr>
              <a:tr h="2314933">
                <a:tc>
                  <a:txBody>
                    <a:bodyPr/>
                    <a:lstStyle/>
                    <a:p>
                      <a:r>
                        <a:rPr lang="en-US" dirty="0"/>
                        <a:t>RQ2</a:t>
                      </a:r>
                      <a:endParaRPr lang="en-US" dirty="0"/>
                    </a:p>
                  </a:txBody>
                  <a:tcPr/>
                </a:tc>
                <a:tc>
                  <a:txBody>
                    <a:bodyPr/>
                    <a:lstStyle/>
                    <a:p>
                      <a:r>
                        <a:rPr lang="en-US" dirty="0"/>
                        <a:t>How has gamification been implemented in SPI? </a:t>
                      </a:r>
                      <a:endParaRPr lang="en-US" dirty="0"/>
                    </a:p>
                    <a:p>
                      <a:r>
                        <a:rPr lang="en-US" sz="1800" b="0" dirty="0">
                          <a:effectLst>
                            <a:outerShdw blurRad="38100" dist="38100" dir="2700000" algn="tl">
                              <a:srgbClr val="000000">
                                <a:alpha val="43137"/>
                              </a:srgbClr>
                            </a:outerShdw>
                          </a:effectLst>
                        </a:rPr>
                        <a:t>RQ2.1</a:t>
                      </a:r>
                      <a:r>
                        <a:rPr lang="en-US" dirty="0"/>
                        <a:t>. What gamification processes or approaches, if any, have been followed to incorporate gamification in SPI? </a:t>
                      </a:r>
                      <a:endParaRPr lang="en-US" dirty="0"/>
                    </a:p>
                    <a:p>
                      <a:r>
                        <a:rPr lang="en-US" sz="1800" b="0" dirty="0">
                          <a:effectLst>
                            <a:outerShdw blurRad="38100" dist="38100" dir="2700000" algn="tl">
                              <a:srgbClr val="000000">
                                <a:alpha val="43137"/>
                              </a:srgbClr>
                            </a:outerShdw>
                          </a:effectLst>
                        </a:rPr>
                        <a:t>RQ2.2. </a:t>
                      </a:r>
                      <a:r>
                        <a:rPr lang="en-US" dirty="0"/>
                        <a:t>What gamification elements/components have been used? </a:t>
                      </a:r>
                      <a:endParaRPr lang="en-US" dirty="0"/>
                    </a:p>
                    <a:p>
                      <a:r>
                        <a:rPr lang="en-US" sz="1800" b="0" dirty="0">
                          <a:effectLst>
                            <a:outerShdw blurRad="38100" dist="38100" dir="2700000" algn="tl">
                              <a:srgbClr val="000000">
                                <a:alpha val="43137"/>
                              </a:srgbClr>
                            </a:outerShdw>
                          </a:effectLst>
                        </a:rPr>
                        <a:t>RQ2.3. </a:t>
                      </a:r>
                      <a:r>
                        <a:rPr lang="en-US" dirty="0"/>
                        <a:t>What kind of tools/instruments have been used to implement the gamified solution?</a:t>
                      </a:r>
                      <a:endParaRPr lang="en-US" dirty="0"/>
                    </a:p>
                  </a:txBody>
                  <a:tcPr/>
                </a:tc>
              </a:tr>
              <a:tr h="736570">
                <a:tc>
                  <a:txBody>
                    <a:bodyPr/>
                    <a:lstStyle/>
                    <a:p>
                      <a:r>
                        <a:rPr lang="en-US" dirty="0"/>
                        <a:t>RQ3</a:t>
                      </a:r>
                      <a:endParaRPr lang="en-US" dirty="0"/>
                    </a:p>
                  </a:txBody>
                  <a:tcPr/>
                </a:tc>
                <a:tc>
                  <a:txBody>
                    <a:bodyPr/>
                    <a:lstStyle/>
                    <a:p>
                      <a:r>
                        <a:rPr lang="en-US" dirty="0"/>
                        <a:t>What is the evidential impact of gamification on SPI? What aspects of SPI have been affected or improved?</a:t>
                      </a:r>
                      <a:endParaRPr lang="en-US" dirty="0"/>
                    </a:p>
                  </a:txBody>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erial view of painting and paint brushes on table"/>
          <p:cNvPicPr>
            <a:picLocks noChangeAspect="1"/>
          </p:cNvPicPr>
          <p:nvPr/>
        </p:nvPicPr>
        <p:blipFill rotWithShape="1">
          <a:blip r:embed="rId1"/>
          <a:srcRect l="-76" t="483" r="50589" b="-1774"/>
          <a:stretch>
            <a:fillRect/>
          </a:stretch>
        </p:blipFill>
        <p:spPr>
          <a:xfrm>
            <a:off x="-76023" y="0"/>
            <a:ext cx="4796807" cy="7032396"/>
          </a:xfrm>
          <a:custGeom>
            <a:avLst/>
            <a:gdLst/>
            <a:ahLst/>
            <a:cxnLst/>
            <a:rect l="l" t="t" r="r" b="b"/>
            <a:pathLst>
              <a:path w="4636517" h="6858000">
                <a:moveTo>
                  <a:pt x="0" y="0"/>
                </a:moveTo>
                <a:lnTo>
                  <a:pt x="4636517" y="0"/>
                </a:lnTo>
                <a:lnTo>
                  <a:pt x="4636517" y="6858000"/>
                </a:lnTo>
                <a:lnTo>
                  <a:pt x="0" y="6858000"/>
                </a:lnTo>
                <a:close/>
              </a:path>
            </a:pathLst>
          </a:custGeom>
        </p:spPr>
      </p:pic>
      <p:sp>
        <p:nvSpPr>
          <p:cNvPr id="28" name="!!Arc"/>
          <p:cNvSpPr>
            <a:spLocks noGrp="1" noRot="1" noChangeAspect="1" noMove="1" noResize="1" noEditPoints="1" noAdjustHandles="1" noChangeArrowheads="1" noChangeShapeType="1" noTextEdit="1"/>
          </p:cNvSpPr>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itle 1"/>
          <p:cNvSpPr>
            <a:spLocks noGrp="1"/>
          </p:cNvSpPr>
          <p:nvPr>
            <p:ph type="title"/>
          </p:nvPr>
        </p:nvSpPr>
        <p:spPr>
          <a:xfrm>
            <a:off x="4996206" y="407987"/>
            <a:ext cx="5825765" cy="1325563"/>
          </a:xfrm>
        </p:spPr>
        <p:txBody>
          <a:bodyPr>
            <a:normAutofit/>
          </a:bodyPr>
          <a:lstStyle/>
          <a:p>
            <a:r>
              <a:rPr lang="en-US" i="0" dirty="0">
                <a:solidFill>
                  <a:srgbClr val="111111"/>
                </a:solidFill>
                <a:effectLst/>
              </a:rPr>
              <a:t>Search Process and Study Selection</a:t>
            </a:r>
            <a:endParaRPr lang="en-US" dirty="0"/>
          </a:p>
        </p:txBody>
      </p:sp>
      <p:sp>
        <p:nvSpPr>
          <p:cNvPr id="3" name="Content Placeholder 2"/>
          <p:cNvSpPr>
            <a:spLocks noGrp="1"/>
          </p:cNvSpPr>
          <p:nvPr>
            <p:ph idx="1"/>
          </p:nvPr>
        </p:nvSpPr>
        <p:spPr>
          <a:xfrm>
            <a:off x="4996206" y="1868487"/>
            <a:ext cx="6357593" cy="4351338"/>
          </a:xfrm>
        </p:spPr>
        <p:txBody>
          <a:bodyPr>
            <a:normAutofit/>
          </a:bodyPr>
          <a:lstStyle/>
          <a:p>
            <a:pPr>
              <a:lnSpc>
                <a:spcPct val="150000"/>
              </a:lnSpc>
            </a:pPr>
            <a:r>
              <a:rPr lang="en-US" sz="1800" b="0" i="0" dirty="0">
                <a:solidFill>
                  <a:srgbClr val="111111"/>
                </a:solidFill>
                <a:effectLst/>
              </a:rPr>
              <a:t>The search process was designed to achieve the maximum level of coverage. </a:t>
            </a:r>
            <a:endParaRPr lang="en-US" sz="1800" b="0" i="0" dirty="0">
              <a:solidFill>
                <a:srgbClr val="111111"/>
              </a:solidFill>
              <a:effectLst/>
            </a:endParaRPr>
          </a:p>
          <a:p>
            <a:pPr>
              <a:lnSpc>
                <a:spcPct val="150000"/>
              </a:lnSpc>
            </a:pPr>
            <a:r>
              <a:rPr lang="en-US" sz="1800" dirty="0"/>
              <a:t>The search string was designed as comprehensive as possible. No extra keywords were used other then “gamification” and “software process improvement”.</a:t>
            </a:r>
            <a:endParaRPr lang="en-US" sz="1800" dirty="0"/>
          </a:p>
          <a:p>
            <a:pPr>
              <a:lnSpc>
                <a:spcPct val="150000"/>
              </a:lnSpc>
            </a:pPr>
            <a:r>
              <a:rPr lang="en-US" sz="1800" dirty="0"/>
              <a:t>The selection of primary studies was done through two screening stages: reading of titles and abstracts to identify potentially relevant studies, and reading the full text to make a decision of inclusion or exclusion.</a:t>
            </a:r>
            <a:endParaRPr lang="en-US" sz="1800" dirty="0"/>
          </a:p>
        </p:txBody>
      </p:sp>
      <p:sp>
        <p:nvSpPr>
          <p:cNvPr id="13" name="Footer Placeholder 12"/>
          <p:cNvSpPr>
            <a:spLocks noGrp="1"/>
          </p:cNvSpPr>
          <p:nvPr>
            <p:ph type="ftr" sz="quarter" idx="11"/>
          </p:nvPr>
        </p:nvSpPr>
        <p:spPr>
          <a:xfrm>
            <a:off x="4996206" y="6371915"/>
            <a:ext cx="3944913" cy="365125"/>
          </a:xfrm>
        </p:spPr>
        <p:txBody>
          <a:bodyPr>
            <a:normAutofit/>
          </a:bodyPr>
          <a:lstStyle/>
          <a:p>
            <a:pPr>
              <a:defRPr/>
            </a:pPr>
            <a:r>
              <a:rPr lang="en-US" dirty="0"/>
              <a:t>Search process and study selection</a:t>
            </a:r>
            <a:endParaRPr lang="en-US" dirty="0">
              <a:solidFill>
                <a:prstClr val="black">
                  <a:tint val="75000"/>
                </a:prstClr>
              </a:solidFill>
            </a:endParaRPr>
          </a:p>
        </p:txBody>
      </p:sp>
      <p:sp>
        <p:nvSpPr>
          <p:cNvPr id="14" name="Slide Number Placeholder 13"/>
          <p:cNvSpPr>
            <a:spLocks noGrp="1"/>
          </p:cNvSpPr>
          <p:nvPr>
            <p:ph type="sldNum" sz="quarter" idx="12"/>
          </p:nvPr>
        </p:nvSpPr>
        <p:spPr>
          <a:xfrm>
            <a:off x="10047382" y="6356350"/>
            <a:ext cx="1306417" cy="365125"/>
          </a:xfrm>
        </p:spPr>
        <p:txBody>
          <a:bodyPr>
            <a:normAutofit/>
          </a:bodyPr>
          <a:lstStyle/>
          <a:p>
            <a:pPr marL="0" marR="0" lvl="0" indent="0" defTabSz="914400" rtl="0" eaLnBrk="1" fontAlgn="auto" latinLnBrk="0" hangingPunct="1">
              <a:spcBef>
                <a:spcPts val="0"/>
              </a:spcBef>
              <a:spcAft>
                <a:spcPts val="600"/>
              </a:spcAft>
              <a:buClrTx/>
              <a:buSzTx/>
              <a:buFontTx/>
              <a:buNone/>
              <a:defRPr/>
            </a:pPr>
            <a:fld id="{D76B855D-E9CC-4FF8-AD85-6CDC7B89A0DE}" type="slidenum">
              <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extraction and analysis</a:t>
            </a:r>
            <a:endParaRPr lang="en-US" dirty="0"/>
          </a:p>
        </p:txBody>
      </p:sp>
      <p:sp>
        <p:nvSpPr>
          <p:cNvPr id="4" name="Footer Placeholder 3"/>
          <p:cNvSpPr>
            <a:spLocks noGrp="1"/>
          </p:cNvSpPr>
          <p:nvPr>
            <p:ph type="ftr" sz="quarter" idx="11"/>
          </p:nvPr>
        </p:nvSpPr>
        <p:spPr/>
        <p:txBody>
          <a:bodyPr/>
          <a:lstStyle/>
          <a:p>
            <a:pPr algn="l">
              <a:defRPr/>
            </a:pPr>
            <a:r>
              <a:rPr lang="en-US" dirty="0"/>
              <a:t>Data extraction and analysis</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6" name="Content Placeholder 5"/>
          <p:cNvSpPr>
            <a:spLocks noGrp="1"/>
          </p:cNvSpPr>
          <p:nvPr>
            <p:ph idx="1"/>
          </p:nvPr>
        </p:nvSpPr>
        <p:spPr>
          <a:xfrm>
            <a:off x="6722536" y="1234440"/>
            <a:ext cx="4709160" cy="4069080"/>
          </a:xfrm>
        </p:spPr>
        <p:txBody>
          <a:bodyPr>
            <a:normAutofit/>
          </a:bodyPr>
          <a:lstStyle/>
          <a:p>
            <a:pPr marL="342900" indent="-342900">
              <a:buFont typeface="Arial" panose="020B0604020202020204" pitchFamily="34" charset="0"/>
              <a:buChar char="•"/>
            </a:pPr>
            <a:r>
              <a:rPr lang="en-US" sz="2200" b="0" i="0" dirty="0">
                <a:solidFill>
                  <a:srgbClr val="111111"/>
                </a:solidFill>
                <a:effectLst/>
              </a:rPr>
              <a:t>A data extraction form was designed to capture the necessary data for answering the research questions. </a:t>
            </a:r>
            <a:endParaRPr lang="en-US" sz="2200" b="0" i="0" dirty="0">
              <a:solidFill>
                <a:srgbClr val="111111"/>
              </a:solidFill>
              <a:effectLst/>
            </a:endParaRPr>
          </a:p>
          <a:p>
            <a:pPr marL="342900" indent="-342900">
              <a:buFont typeface="Arial" panose="020B0604020202020204" pitchFamily="34" charset="0"/>
              <a:buChar char="•"/>
            </a:pPr>
            <a:r>
              <a:rPr lang="en-US" sz="2200" b="0" i="0" dirty="0">
                <a:solidFill>
                  <a:srgbClr val="111111"/>
                </a:solidFill>
                <a:effectLst/>
              </a:rPr>
              <a:t>The key fields were: </a:t>
            </a:r>
            <a:endParaRPr lang="en-US" sz="2200" b="0" i="0" dirty="0">
              <a:solidFill>
                <a:srgbClr val="111111"/>
              </a:solidFill>
              <a:effectLst/>
            </a:endParaRPr>
          </a:p>
          <a:p>
            <a:pPr marL="571500" lvl="1" indent="-342900">
              <a:buFont typeface="+mj-lt"/>
              <a:buAutoNum type="arabicPeriod"/>
            </a:pPr>
            <a:r>
              <a:rPr lang="en-US" b="0" i="0" dirty="0">
                <a:solidFill>
                  <a:srgbClr val="111111"/>
                </a:solidFill>
                <a:effectLst/>
              </a:rPr>
              <a:t>Research type</a:t>
            </a:r>
            <a:endParaRPr lang="en-US" b="0" i="0" dirty="0">
              <a:solidFill>
                <a:srgbClr val="111111"/>
              </a:solidFill>
              <a:effectLst/>
            </a:endParaRPr>
          </a:p>
          <a:p>
            <a:pPr marL="571500" lvl="1" indent="-342900">
              <a:buFont typeface="+mj-lt"/>
              <a:buAutoNum type="arabicPeriod"/>
            </a:pPr>
            <a:r>
              <a:rPr lang="en-US" b="0" i="0" dirty="0">
                <a:solidFill>
                  <a:srgbClr val="111111"/>
                </a:solidFill>
                <a:effectLst/>
              </a:rPr>
              <a:t>The objective of applying gamification in SPI</a:t>
            </a:r>
            <a:endParaRPr lang="en-US" b="0" i="0" dirty="0">
              <a:solidFill>
                <a:srgbClr val="111111"/>
              </a:solidFill>
              <a:effectLst/>
            </a:endParaRPr>
          </a:p>
          <a:p>
            <a:pPr marL="571500" lvl="1" indent="-342900">
              <a:buFont typeface="+mj-lt"/>
              <a:buAutoNum type="arabicPeriod"/>
            </a:pPr>
            <a:r>
              <a:rPr lang="en-US" b="0" i="0" dirty="0">
                <a:solidFill>
                  <a:srgbClr val="111111"/>
                </a:solidFill>
                <a:effectLst/>
              </a:rPr>
              <a:t>Gamification approach </a:t>
            </a:r>
            <a:endParaRPr lang="en-US" b="0" i="0" dirty="0">
              <a:solidFill>
                <a:srgbClr val="111111"/>
              </a:solidFill>
              <a:effectLst/>
            </a:endParaRPr>
          </a:p>
          <a:p>
            <a:pPr marL="571500" lvl="1" indent="-342900">
              <a:buFont typeface="+mj-lt"/>
              <a:buAutoNum type="arabicPeriod"/>
            </a:pPr>
            <a:r>
              <a:rPr lang="en-US" b="0" i="0" dirty="0">
                <a:solidFill>
                  <a:srgbClr val="111111"/>
                </a:solidFill>
                <a:effectLst/>
              </a:rPr>
              <a:t>Gamification elements</a:t>
            </a:r>
            <a:endParaRPr lang="en-US" b="0" i="0" dirty="0">
              <a:solidFill>
                <a:srgbClr val="111111"/>
              </a:solidFill>
              <a:effectLst/>
            </a:endParaRPr>
          </a:p>
          <a:p>
            <a:pPr marL="571500" lvl="1" indent="-342900">
              <a:buFont typeface="+mj-lt"/>
              <a:buAutoNum type="arabicPeriod"/>
            </a:pPr>
            <a:r>
              <a:rPr lang="en-US" b="0" i="0" dirty="0">
                <a:solidFill>
                  <a:srgbClr val="111111"/>
                </a:solidFill>
                <a:effectLst/>
              </a:rPr>
              <a:t>Type of implementation </a:t>
            </a:r>
            <a:endParaRPr lang="en-US" b="0" i="0" dirty="0">
              <a:solidFill>
                <a:srgbClr val="111111"/>
              </a:solidFill>
              <a:effectLst/>
            </a:endParaRPr>
          </a:p>
          <a:p>
            <a:pPr marL="571500" lvl="1" indent="-342900">
              <a:buFont typeface="+mj-lt"/>
              <a:buAutoNum type="arabicPeriod"/>
            </a:pPr>
            <a:r>
              <a:rPr lang="en-US" b="0" i="0" dirty="0">
                <a:solidFill>
                  <a:srgbClr val="111111"/>
                </a:solidFill>
                <a:effectLst/>
              </a:rPr>
              <a:t>Gamification impact.</a:t>
            </a:r>
            <a:endParaRPr lang="en-US" b="0" i="0" dirty="0">
              <a:solidFill>
                <a:srgbClr val="111111"/>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Results</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7" name="Rectangle 2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a:spLocks noGrp="1" noRot="1" noChangeAspect="1" noMove="1" noResize="1" noEditPoints="1" noAdjustHandles="1" noChangeArrowheads="1" noChangeShapeType="1" noTextEdit="1"/>
          </p:cNvSpPr>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30"/>
          <p:cNvSpPr>
            <a:spLocks noGrp="1" noRot="1" noChangeAspect="1" noMove="1" noResize="1" noEditPoints="1" noAdjustHandles="1" noChangeArrowheads="1" noChangeShapeType="1" noTextEdit="1"/>
          </p:cNvSpPr>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643467"/>
            <a:ext cx="2951205" cy="5571066"/>
          </a:xfrm>
        </p:spPr>
        <p:txBody>
          <a:bodyPr vert="horz" lIns="91440" tIns="45720" rIns="91440" bIns="45720" rtlCol="0" anchor="ctr">
            <a:normAutofit/>
          </a:bodyPr>
          <a:lstStyle/>
          <a:p>
            <a:r>
              <a:rPr lang="en-US" kern="1200">
                <a:solidFill>
                  <a:srgbClr val="FFFFFF"/>
                </a:solidFill>
                <a:latin typeface="+mj-lt"/>
                <a:ea typeface="+mj-ea"/>
                <a:cs typeface="+mj-cs"/>
              </a:rPr>
              <a:t>General Results</a:t>
            </a:r>
            <a:endParaRPr lang="en-US" kern="1200">
              <a:solidFill>
                <a:srgbClr val="FFFFFF"/>
              </a:solidFill>
              <a:latin typeface="+mj-lt"/>
              <a:ea typeface="+mj-ea"/>
              <a:cs typeface="+mj-cs"/>
            </a:endParaRPr>
          </a:p>
        </p:txBody>
      </p:sp>
      <p:sp>
        <p:nvSpPr>
          <p:cNvPr id="4" name="Footer Placeholder 3"/>
          <p:cNvSpPr>
            <a:spLocks noGrp="1"/>
          </p:cNvSpPr>
          <p:nvPr>
            <p:ph type="ftr" sz="quarter" idx="11"/>
          </p:nvPr>
        </p:nvSpPr>
        <p:spPr>
          <a:xfrm>
            <a:off x="5237018" y="6356350"/>
            <a:ext cx="4244607" cy="365125"/>
          </a:xfrm>
        </p:spPr>
        <p:txBody>
          <a:bodyPr vert="horz" lIns="91440" tIns="45720" rIns="91440" bIns="45720" rtlCol="0" anchor="ctr">
            <a:normAutofit/>
          </a:bodyPr>
          <a:lstStyle/>
          <a:p>
            <a:pPr algn="l">
              <a:spcAft>
                <a:spcPts val="600"/>
              </a:spcAft>
              <a:defRPr/>
            </a:pPr>
            <a:r>
              <a:rPr lang="en-US" kern="1200" cap="none" spc="0" baseline="0" dirty="0">
                <a:solidFill>
                  <a:prstClr val="black">
                    <a:tint val="75000"/>
                  </a:prstClr>
                </a:solidFill>
                <a:latin typeface="+mn-lt"/>
                <a:ea typeface="+mn-ea"/>
                <a:cs typeface="+mn-cs"/>
              </a:rPr>
              <a:t>General Results</a:t>
            </a:r>
            <a:endParaRPr lang="en-US" kern="1200" cap="none" spc="0" baseline="0" dirty="0">
              <a:solidFill>
                <a:prstClr val="black">
                  <a:tint val="75000"/>
                </a:prstClr>
              </a:solidFill>
              <a:latin typeface="+mn-lt"/>
              <a:ea typeface="+mn-ea"/>
              <a:cs typeface="+mn-cs"/>
            </a:endParaRPr>
          </a:p>
        </p:txBody>
      </p:sp>
      <p:sp>
        <p:nvSpPr>
          <p:cNvPr id="5" name="Slide Number Placeholder 4"/>
          <p:cNvSpPr>
            <a:spLocks noGrp="1"/>
          </p:cNvSpPr>
          <p:nvPr>
            <p:ph type="sldNum" sz="quarter" idx="12"/>
          </p:nvPr>
        </p:nvSpPr>
        <p:spPr>
          <a:xfrm>
            <a:off x="9664504" y="6356350"/>
            <a:ext cx="1689295"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rPr>
            </a:fld>
            <a:endParaRPr lang="en-US">
              <a:solidFill>
                <a:prstClr val="black">
                  <a:tint val="75000"/>
                </a:prstClr>
              </a:solidFill>
            </a:endParaRPr>
          </a:p>
        </p:txBody>
      </p:sp>
      <p:graphicFrame>
        <p:nvGraphicFramePr>
          <p:cNvPr id="8" name="Content Placeholder 5"/>
          <p:cNvGraphicFramePr>
            <a:graphicFrameLocks noGrp="1"/>
          </p:cNvGraphicFramePr>
          <p:nvPr>
            <p:ph idx="1"/>
          </p:nvPr>
        </p:nvGraphicFramePr>
        <p:xfrm>
          <a:off x="5109413" y="1094518"/>
          <a:ext cx="6954983" cy="47368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7" name="Rectangle 2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a:spLocks noGrp="1" noRot="1" noChangeAspect="1" noMove="1" noResize="1" noEditPoints="1" noAdjustHandles="1" noChangeArrowheads="1" noChangeShapeType="1" noTextEdit="1"/>
          </p:cNvSpPr>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30"/>
          <p:cNvSpPr>
            <a:spLocks noGrp="1" noRot="1" noChangeAspect="1" noMove="1" noResize="1" noEditPoints="1" noAdjustHandles="1" noChangeArrowheads="1" noChangeShapeType="1" noTextEdit="1"/>
          </p:cNvSpPr>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643467"/>
            <a:ext cx="2951205" cy="5571066"/>
          </a:xfrm>
        </p:spPr>
        <p:txBody>
          <a:bodyPr vert="horz" lIns="91440" tIns="45720" rIns="91440" bIns="45720" rtlCol="0" anchor="ctr">
            <a:normAutofit/>
          </a:bodyPr>
          <a:lstStyle/>
          <a:p>
            <a:r>
              <a:rPr lang="en-US" kern="1200">
                <a:solidFill>
                  <a:srgbClr val="FFFFFF"/>
                </a:solidFill>
                <a:latin typeface="+mj-lt"/>
                <a:ea typeface="+mj-ea"/>
                <a:cs typeface="+mj-cs"/>
              </a:rPr>
              <a:t>General Results</a:t>
            </a:r>
            <a:endParaRPr lang="en-US" kern="1200">
              <a:solidFill>
                <a:srgbClr val="FFFFFF"/>
              </a:solidFill>
              <a:latin typeface="+mj-lt"/>
              <a:ea typeface="+mj-ea"/>
              <a:cs typeface="+mj-cs"/>
            </a:endParaRPr>
          </a:p>
        </p:txBody>
      </p:sp>
      <p:sp>
        <p:nvSpPr>
          <p:cNvPr id="4" name="Footer Placeholder 3"/>
          <p:cNvSpPr>
            <a:spLocks noGrp="1"/>
          </p:cNvSpPr>
          <p:nvPr>
            <p:ph type="ftr" sz="quarter" idx="11"/>
          </p:nvPr>
        </p:nvSpPr>
        <p:spPr>
          <a:xfrm>
            <a:off x="5237018" y="6356350"/>
            <a:ext cx="4244607" cy="365125"/>
          </a:xfrm>
        </p:spPr>
        <p:txBody>
          <a:bodyPr vert="horz" lIns="91440" tIns="45720" rIns="91440" bIns="45720" rtlCol="0" anchor="ctr">
            <a:normAutofit/>
          </a:bodyPr>
          <a:lstStyle/>
          <a:p>
            <a:pPr algn="l">
              <a:spcAft>
                <a:spcPts val="600"/>
              </a:spcAft>
              <a:defRPr/>
            </a:pPr>
            <a:r>
              <a:rPr lang="en-US" kern="1200" cap="none" spc="0" baseline="0" dirty="0">
                <a:solidFill>
                  <a:prstClr val="black">
                    <a:tint val="75000"/>
                  </a:prstClr>
                </a:solidFill>
                <a:latin typeface="+mn-lt"/>
                <a:ea typeface="+mn-ea"/>
                <a:cs typeface="+mn-cs"/>
              </a:rPr>
              <a:t>General Results</a:t>
            </a:r>
            <a:endParaRPr lang="en-US" kern="1200" cap="none" spc="0" baseline="0" dirty="0">
              <a:solidFill>
                <a:prstClr val="black">
                  <a:tint val="75000"/>
                </a:prstClr>
              </a:solidFill>
              <a:latin typeface="+mn-lt"/>
              <a:ea typeface="+mn-ea"/>
              <a:cs typeface="+mn-cs"/>
            </a:endParaRPr>
          </a:p>
        </p:txBody>
      </p:sp>
      <p:sp>
        <p:nvSpPr>
          <p:cNvPr id="5" name="Slide Number Placeholder 4"/>
          <p:cNvSpPr>
            <a:spLocks noGrp="1"/>
          </p:cNvSpPr>
          <p:nvPr>
            <p:ph type="sldNum" sz="quarter" idx="12"/>
          </p:nvPr>
        </p:nvSpPr>
        <p:spPr>
          <a:xfrm>
            <a:off x="9664504" y="6356350"/>
            <a:ext cx="1689295"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rPr>
            </a:fld>
            <a:endParaRPr lang="en-US">
              <a:solidFill>
                <a:prstClr val="black">
                  <a:tint val="75000"/>
                </a:prstClr>
              </a:solidFill>
            </a:endParaRPr>
          </a:p>
        </p:txBody>
      </p:sp>
      <p:graphicFrame>
        <p:nvGraphicFramePr>
          <p:cNvPr id="8" name="Content Placeholder 5"/>
          <p:cNvGraphicFramePr>
            <a:graphicFrameLocks noGrp="1"/>
          </p:cNvGraphicFramePr>
          <p:nvPr>
            <p:ph idx="1"/>
          </p:nvPr>
        </p:nvGraphicFramePr>
        <p:xfrm>
          <a:off x="5109413" y="1094518"/>
          <a:ext cx="6954983" cy="47368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736" y="1234440"/>
            <a:ext cx="3236976" cy="4069080"/>
          </a:xfrm>
        </p:spPr>
        <p:txBody>
          <a:bodyPr/>
          <a:lstStyle/>
          <a:p>
            <a:r>
              <a:rPr lang="en-US" dirty="0">
                <a:latin typeface="Mystical Woods Rough Script" panose="020F0502020204030204" pitchFamily="2" charset="0"/>
              </a:rPr>
              <a:t>Agenda</a:t>
            </a:r>
            <a:endParaRPr lang="en-US" dirty="0">
              <a:latin typeface="Mystical Woods Rough Script" panose="020F0502020204030204" pitchFamily="2" charset="0"/>
            </a:endParaRPr>
          </a:p>
        </p:txBody>
      </p:sp>
      <p:sp>
        <p:nvSpPr>
          <p:cNvPr id="4" name="Footer Placeholder 3"/>
          <p:cNvSpPr>
            <a:spLocks noGrp="1"/>
          </p:cNvSpPr>
          <p:nvPr>
            <p:ph type="ftr" sz="quarter" idx="11"/>
          </p:nvPr>
        </p:nvSpPr>
        <p:spPr/>
        <p:txBody>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6" name="Content Placeholder 5"/>
          <p:cNvSpPr>
            <a:spLocks noGrp="1"/>
          </p:cNvSpPr>
          <p:nvPr>
            <p:ph idx="1"/>
          </p:nvPr>
        </p:nvSpPr>
        <p:spPr>
          <a:xfrm>
            <a:off x="6452616" y="1712753"/>
            <a:ext cx="5279136" cy="4127976"/>
          </a:xfrm>
        </p:spPr>
        <p:txBody>
          <a:bodyPr>
            <a:normAutofit lnSpcReduction="10000"/>
          </a:bodyPr>
          <a:lstStyle/>
          <a:p>
            <a:pPr marL="114300">
              <a:lnSpc>
                <a:spcPct val="90000"/>
              </a:lnSpc>
            </a:pPr>
            <a:r>
              <a:rPr lang="en-US" sz="4500" b="1" dirty="0">
                <a:solidFill>
                  <a:schemeClr val="accent1">
                    <a:lumMod val="75000"/>
                  </a:schemeClr>
                </a:solidFill>
              </a:rPr>
              <a:t>I</a:t>
            </a:r>
            <a:r>
              <a:rPr lang="en-US" sz="4500" dirty="0"/>
              <a:t>ntroduction</a:t>
            </a:r>
            <a:endParaRPr lang="en-US" sz="4500" dirty="0"/>
          </a:p>
          <a:p>
            <a:pPr marL="114300">
              <a:lnSpc>
                <a:spcPct val="90000"/>
              </a:lnSpc>
            </a:pPr>
            <a:r>
              <a:rPr lang="en-US" sz="4500" b="1" dirty="0">
                <a:solidFill>
                  <a:schemeClr val="accent5"/>
                </a:solidFill>
              </a:rPr>
              <a:t>B</a:t>
            </a:r>
            <a:r>
              <a:rPr lang="en-US" sz="4500" dirty="0"/>
              <a:t>ackground &amp; </a:t>
            </a:r>
            <a:r>
              <a:rPr lang="en-US" sz="4500" b="1" dirty="0">
                <a:solidFill>
                  <a:schemeClr val="bg1">
                    <a:lumMod val="65000"/>
                  </a:schemeClr>
                </a:solidFill>
              </a:rPr>
              <a:t>R</a:t>
            </a:r>
            <a:r>
              <a:rPr lang="en-US" sz="4500" dirty="0"/>
              <a:t>elated </a:t>
            </a:r>
            <a:r>
              <a:rPr lang="en-US" sz="4500" b="1" dirty="0">
                <a:solidFill>
                  <a:schemeClr val="accent4">
                    <a:lumMod val="75000"/>
                  </a:schemeClr>
                </a:solidFill>
              </a:rPr>
              <a:t>W</a:t>
            </a:r>
            <a:r>
              <a:rPr lang="en-US" sz="4500" dirty="0"/>
              <a:t>ork</a:t>
            </a:r>
            <a:endParaRPr lang="en-US" sz="4500" dirty="0"/>
          </a:p>
          <a:p>
            <a:pPr marL="114300">
              <a:lnSpc>
                <a:spcPct val="90000"/>
              </a:lnSpc>
            </a:pPr>
            <a:r>
              <a:rPr lang="en-US" sz="4500" b="1" dirty="0">
                <a:solidFill>
                  <a:schemeClr val="accent2"/>
                </a:solidFill>
              </a:rPr>
              <a:t>M</a:t>
            </a:r>
            <a:r>
              <a:rPr lang="en-US" sz="4500" dirty="0"/>
              <a:t>ethodology</a:t>
            </a:r>
            <a:endParaRPr lang="en-US" sz="4500" dirty="0"/>
          </a:p>
          <a:p>
            <a:pPr marL="114300">
              <a:lnSpc>
                <a:spcPct val="90000"/>
              </a:lnSpc>
            </a:pPr>
            <a:r>
              <a:rPr lang="en-US" sz="4500" b="1" dirty="0">
                <a:solidFill>
                  <a:schemeClr val="accent6"/>
                </a:solidFill>
              </a:rPr>
              <a:t>R</a:t>
            </a:r>
            <a:r>
              <a:rPr lang="en-US" sz="4500" dirty="0"/>
              <a:t>esults</a:t>
            </a:r>
            <a:endParaRPr lang="en-US" sz="4500" dirty="0"/>
          </a:p>
          <a:p>
            <a:pPr marL="114300">
              <a:lnSpc>
                <a:spcPct val="90000"/>
              </a:lnSpc>
            </a:pPr>
            <a:r>
              <a:rPr lang="en-US" sz="4500" b="1" dirty="0">
                <a:solidFill>
                  <a:schemeClr val="accent1">
                    <a:lumMod val="75000"/>
                  </a:schemeClr>
                </a:solidFill>
              </a:rPr>
              <a:t>C</a:t>
            </a:r>
            <a:r>
              <a:rPr lang="en-US" sz="4500" dirty="0"/>
              <a:t>onclusion</a:t>
            </a:r>
            <a:endParaRPr lang="en-US" sz="4500" dirty="0"/>
          </a:p>
          <a:p>
            <a:endParaRPr lang="en-US" dirty="0"/>
          </a:p>
        </p:txBody>
      </p:sp>
      <p:pic>
        <p:nvPicPr>
          <p:cNvPr id="9" name="Graphic 8" descr="Astronaut male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99760" y="1712753"/>
            <a:ext cx="515620" cy="515620"/>
          </a:xfrm>
          <a:prstGeom prst="rect">
            <a:avLst/>
          </a:prstGeom>
        </p:spPr>
      </p:pic>
      <p:pic>
        <p:nvPicPr>
          <p:cNvPr id="10" name="Graphic 9" descr="Astronaut male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39385" y="2437446"/>
            <a:ext cx="515620" cy="515620"/>
          </a:xfrm>
          <a:prstGeom prst="rect">
            <a:avLst/>
          </a:prstGeom>
        </p:spPr>
      </p:pic>
      <p:pic>
        <p:nvPicPr>
          <p:cNvPr id="11" name="Graphic 10" descr="Astronaut male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39385" y="4305460"/>
            <a:ext cx="515620" cy="515620"/>
          </a:xfrm>
          <a:prstGeom prst="rect">
            <a:avLst/>
          </a:prstGeom>
        </p:spPr>
      </p:pic>
      <p:pic>
        <p:nvPicPr>
          <p:cNvPr id="12" name="Graphic 11" descr="Astronaut male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44211" y="3647125"/>
            <a:ext cx="515620" cy="515620"/>
          </a:xfrm>
          <a:prstGeom prst="rect">
            <a:avLst/>
          </a:prstGeom>
        </p:spPr>
      </p:pic>
      <p:pic>
        <p:nvPicPr>
          <p:cNvPr id="3" name="Graphic 2" descr="Astronaut male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39385" y="5001737"/>
            <a:ext cx="515620" cy="5156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Peak of Validation Studies</a:t>
            </a:r>
            <a:endParaRPr lang="en-US" dirty="0"/>
          </a:p>
        </p:txBody>
      </p:sp>
      <p:sp>
        <p:nvSpPr>
          <p:cNvPr id="3" name="Content Placeholder 2"/>
          <p:cNvSpPr>
            <a:spLocks noGrp="1"/>
          </p:cNvSpPr>
          <p:nvPr>
            <p:ph idx="1"/>
          </p:nvPr>
        </p:nvSpPr>
        <p:spPr>
          <a:xfrm>
            <a:off x="5788152" y="1527047"/>
            <a:ext cx="5111496" cy="4069079"/>
          </a:xfrm>
        </p:spPr>
        <p:txBody>
          <a:bodyPr>
            <a:normAutofit fontScale="70000" lnSpcReduction="20000"/>
          </a:bodyPr>
          <a:lstStyle/>
          <a:p>
            <a:r>
              <a:rPr lang="en-US" b="1" dirty="0">
                <a:latin typeface="+mj-lt"/>
              </a:rPr>
              <a:t>1st validation study</a:t>
            </a:r>
            <a:r>
              <a:rPr lang="en-US" dirty="0"/>
              <a:t> was done by </a:t>
            </a:r>
            <a:r>
              <a:rPr lang="en-US" b="1" dirty="0">
                <a:latin typeface="+mj-lt"/>
              </a:rPr>
              <a:t>Yilmaz</a:t>
            </a:r>
            <a:r>
              <a:rPr lang="en-US" dirty="0"/>
              <a:t> and </a:t>
            </a:r>
            <a:r>
              <a:rPr lang="en-US" b="1" dirty="0">
                <a:latin typeface="+mj-lt"/>
              </a:rPr>
              <a:t>O'Connor</a:t>
            </a:r>
            <a:r>
              <a:rPr lang="en-US" dirty="0"/>
              <a:t> and they performed a validation study by surveying software practitioners which involved adopting a gamified </a:t>
            </a:r>
            <a:r>
              <a:rPr lang="en-US" dirty="0" err="1"/>
              <a:t>Scrumban</a:t>
            </a:r>
            <a:r>
              <a:rPr lang="en-US" dirty="0"/>
              <a:t> process to improve the development process.</a:t>
            </a:r>
            <a:endParaRPr lang="en-US" dirty="0"/>
          </a:p>
          <a:p>
            <a:r>
              <a:rPr lang="en-US" b="1" dirty="0">
                <a:latin typeface="+mj-lt"/>
              </a:rPr>
              <a:t>2</a:t>
            </a:r>
            <a:r>
              <a:rPr lang="en-US" b="1" baseline="30000" dirty="0">
                <a:latin typeface="+mj-lt"/>
              </a:rPr>
              <a:t>nd</a:t>
            </a:r>
            <a:r>
              <a:rPr lang="en-US" b="1" dirty="0">
                <a:latin typeface="+mj-lt"/>
              </a:rPr>
              <a:t> validation study </a:t>
            </a:r>
            <a:r>
              <a:rPr lang="en-US" dirty="0"/>
              <a:t>was done by </a:t>
            </a:r>
            <a:r>
              <a:rPr lang="en-US" b="1" dirty="0">
                <a:latin typeface="+mj-lt"/>
              </a:rPr>
              <a:t>Ruiz</a:t>
            </a:r>
            <a:r>
              <a:rPr lang="en-US" dirty="0"/>
              <a:t>, and </a:t>
            </a:r>
            <a:r>
              <a:rPr lang="en-US" b="1" dirty="0">
                <a:latin typeface="+mj-lt"/>
              </a:rPr>
              <a:t>Calderón</a:t>
            </a:r>
            <a:r>
              <a:rPr lang="en-US" dirty="0"/>
              <a:t> and they conducted a pilot study to assess the validity of their own gamification proposal using a questionnaire. </a:t>
            </a:r>
            <a:endParaRPr lang="en-US" dirty="0"/>
          </a:p>
          <a:p>
            <a:r>
              <a:rPr lang="en-US" b="1" dirty="0">
                <a:latin typeface="+mj-lt"/>
              </a:rPr>
              <a:t>Last </a:t>
            </a:r>
            <a:r>
              <a:rPr lang="en-US" dirty="0"/>
              <a:t>was done by  </a:t>
            </a:r>
            <a:r>
              <a:rPr lang="en-US" b="1" dirty="0" err="1">
                <a:latin typeface="+mj-lt"/>
              </a:rPr>
              <a:t>Herranz</a:t>
            </a:r>
            <a:r>
              <a:rPr lang="en-US" dirty="0"/>
              <a:t> who employed a qualitative research through interviews that involved experts from gamification and SPI to further assess the validity and relevance.</a:t>
            </a:r>
            <a:endParaRPr lang="en-US" dirty="0"/>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Three Validation Studies</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7" name="Rectangle 2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a:spLocks noGrp="1" noRot="1" noChangeAspect="1" noMove="1" noResize="1" noEditPoints="1" noAdjustHandles="1" noChangeArrowheads="1" noChangeShapeType="1" noTextEdit="1"/>
          </p:cNvSpPr>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30"/>
          <p:cNvSpPr>
            <a:spLocks noGrp="1" noRot="1" noChangeAspect="1" noMove="1" noResize="1" noEditPoints="1" noAdjustHandles="1" noChangeArrowheads="1" noChangeShapeType="1" noTextEdit="1"/>
          </p:cNvSpPr>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643467"/>
            <a:ext cx="2951205" cy="5571066"/>
          </a:xfrm>
        </p:spPr>
        <p:txBody>
          <a:bodyPr vert="horz" lIns="91440" tIns="45720" rIns="91440" bIns="45720" rtlCol="0" anchor="ctr">
            <a:normAutofit/>
          </a:bodyPr>
          <a:lstStyle/>
          <a:p>
            <a:r>
              <a:rPr lang="en-US" kern="1200">
                <a:solidFill>
                  <a:srgbClr val="FFFFFF"/>
                </a:solidFill>
                <a:latin typeface="+mj-lt"/>
                <a:ea typeface="+mj-ea"/>
                <a:cs typeface="+mj-cs"/>
              </a:rPr>
              <a:t>General Results</a:t>
            </a:r>
            <a:endParaRPr lang="en-US" kern="1200">
              <a:solidFill>
                <a:srgbClr val="FFFFFF"/>
              </a:solidFill>
              <a:latin typeface="+mj-lt"/>
              <a:ea typeface="+mj-ea"/>
              <a:cs typeface="+mj-cs"/>
            </a:endParaRPr>
          </a:p>
        </p:txBody>
      </p:sp>
      <p:sp>
        <p:nvSpPr>
          <p:cNvPr id="4" name="Footer Placeholder 3"/>
          <p:cNvSpPr>
            <a:spLocks noGrp="1"/>
          </p:cNvSpPr>
          <p:nvPr>
            <p:ph type="ftr" sz="quarter" idx="11"/>
          </p:nvPr>
        </p:nvSpPr>
        <p:spPr>
          <a:xfrm>
            <a:off x="5237018" y="6356350"/>
            <a:ext cx="4244607" cy="365125"/>
          </a:xfrm>
        </p:spPr>
        <p:txBody>
          <a:bodyPr vert="horz" lIns="91440" tIns="45720" rIns="91440" bIns="45720" rtlCol="0" anchor="ctr">
            <a:normAutofit/>
          </a:bodyPr>
          <a:lstStyle/>
          <a:p>
            <a:pPr algn="l">
              <a:spcAft>
                <a:spcPts val="600"/>
              </a:spcAft>
              <a:defRPr/>
            </a:pPr>
            <a:r>
              <a:rPr lang="en-US" kern="1200" cap="none" spc="0" baseline="0" dirty="0">
                <a:solidFill>
                  <a:prstClr val="black">
                    <a:tint val="75000"/>
                  </a:prstClr>
                </a:solidFill>
                <a:latin typeface="+mn-lt"/>
                <a:ea typeface="+mn-ea"/>
                <a:cs typeface="+mn-cs"/>
              </a:rPr>
              <a:t>General Results</a:t>
            </a:r>
            <a:endParaRPr lang="en-US" kern="1200" cap="none" spc="0" baseline="0" dirty="0">
              <a:solidFill>
                <a:prstClr val="black">
                  <a:tint val="75000"/>
                </a:prstClr>
              </a:solidFill>
              <a:latin typeface="+mn-lt"/>
              <a:ea typeface="+mn-ea"/>
              <a:cs typeface="+mn-cs"/>
            </a:endParaRPr>
          </a:p>
        </p:txBody>
      </p:sp>
      <p:sp>
        <p:nvSpPr>
          <p:cNvPr id="5" name="Slide Number Placeholder 4"/>
          <p:cNvSpPr>
            <a:spLocks noGrp="1"/>
          </p:cNvSpPr>
          <p:nvPr>
            <p:ph type="sldNum" sz="quarter" idx="12"/>
          </p:nvPr>
        </p:nvSpPr>
        <p:spPr>
          <a:xfrm>
            <a:off x="9664504" y="6356350"/>
            <a:ext cx="1689295"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rPr>
            </a:fld>
            <a:endParaRPr lang="en-US">
              <a:solidFill>
                <a:prstClr val="black">
                  <a:tint val="75000"/>
                </a:prstClr>
              </a:solidFill>
            </a:endParaRPr>
          </a:p>
        </p:txBody>
      </p:sp>
      <p:graphicFrame>
        <p:nvGraphicFramePr>
          <p:cNvPr id="8" name="Content Placeholder 5"/>
          <p:cNvGraphicFramePr>
            <a:graphicFrameLocks noGrp="1"/>
          </p:cNvGraphicFramePr>
          <p:nvPr>
            <p:ph idx="1"/>
          </p:nvPr>
        </p:nvGraphicFramePr>
        <p:xfrm>
          <a:off x="5090752" y="1094518"/>
          <a:ext cx="6954983" cy="47368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RQ1—what issues of SPI have been addressed by gamification?</a:t>
            </a:r>
            <a:endParaRPr lang="en-US" dirty="0"/>
          </a:p>
        </p:txBody>
      </p:sp>
      <p:sp>
        <p:nvSpPr>
          <p:cNvPr id="3" name="Text Placeholder 2"/>
          <p:cNvSpPr>
            <a:spLocks noGrp="1"/>
          </p:cNvSpPr>
          <p:nvPr>
            <p:ph type="body" idx="1"/>
          </p:nvPr>
        </p:nvSpPr>
        <p:spPr>
          <a:xfrm>
            <a:off x="839788" y="1681163"/>
            <a:ext cx="3198812" cy="1158872"/>
          </a:xfrm>
        </p:spPr>
        <p:txBody>
          <a:bodyPr>
            <a:normAutofit/>
          </a:bodyPr>
          <a:lstStyle/>
          <a:p>
            <a:r>
              <a:rPr lang="en-US" b="1" i="0" dirty="0">
                <a:solidFill>
                  <a:srgbClr val="111111"/>
                </a:solidFill>
                <a:effectLst/>
                <a:latin typeface="+mj-lt"/>
              </a:rPr>
              <a:t>Engagement and Motivation</a:t>
            </a:r>
            <a:endParaRPr lang="en-US" dirty="0">
              <a:latin typeface="+mj-lt"/>
            </a:endParaRPr>
          </a:p>
        </p:txBody>
      </p:sp>
      <p:sp>
        <p:nvSpPr>
          <p:cNvPr id="4" name="Content Placeholder 3"/>
          <p:cNvSpPr>
            <a:spLocks noGrp="1"/>
          </p:cNvSpPr>
          <p:nvPr>
            <p:ph sz="half" idx="2"/>
          </p:nvPr>
        </p:nvSpPr>
        <p:spPr>
          <a:xfrm>
            <a:off x="839788" y="3006725"/>
            <a:ext cx="3291840" cy="3182937"/>
          </a:xfrm>
        </p:spPr>
        <p:txBody>
          <a:bodyPr>
            <a:normAutofit/>
          </a:bodyPr>
          <a:lstStyle/>
          <a:p>
            <a:pPr marL="0" indent="0">
              <a:buNone/>
            </a:pPr>
            <a:r>
              <a:rPr lang="en-US" b="0" i="0" dirty="0">
                <a:solidFill>
                  <a:srgbClr val="111111"/>
                </a:solidFill>
                <a:effectLst/>
              </a:rPr>
              <a:t>All primary studies highlight motivation as a key challenge in Software Process Improvement (SPI) initiatives.</a:t>
            </a:r>
            <a:endParaRPr lang="en-US" b="0" i="0" dirty="0">
              <a:solidFill>
                <a:srgbClr val="111111"/>
              </a:solidFill>
              <a:effectLst/>
            </a:endParaRPr>
          </a:p>
        </p:txBody>
      </p:sp>
      <p:sp>
        <p:nvSpPr>
          <p:cNvPr id="5" name="Text Placeholder 4"/>
          <p:cNvSpPr>
            <a:spLocks noGrp="1"/>
          </p:cNvSpPr>
          <p:nvPr>
            <p:ph type="body" sz="quarter" idx="3"/>
          </p:nvPr>
        </p:nvSpPr>
        <p:spPr>
          <a:xfrm>
            <a:off x="4453128" y="1681162"/>
            <a:ext cx="3291840" cy="1158875"/>
          </a:xfrm>
        </p:spPr>
        <p:txBody>
          <a:bodyPr/>
          <a:lstStyle/>
          <a:p>
            <a:r>
              <a:rPr lang="en-US" b="1" i="0" dirty="0">
                <a:solidFill>
                  <a:srgbClr val="111111"/>
                </a:solidFill>
                <a:effectLst/>
                <a:latin typeface="+mj-lt"/>
              </a:rPr>
              <a:t>Commitment</a:t>
            </a:r>
            <a:endParaRPr lang="en-US" dirty="0">
              <a:latin typeface="+mj-lt"/>
            </a:endParaRPr>
          </a:p>
        </p:txBody>
      </p:sp>
      <p:sp>
        <p:nvSpPr>
          <p:cNvPr id="6" name="Content Placeholder 5"/>
          <p:cNvSpPr>
            <a:spLocks noGrp="1"/>
          </p:cNvSpPr>
          <p:nvPr>
            <p:ph sz="quarter" idx="4"/>
          </p:nvPr>
        </p:nvSpPr>
        <p:spPr>
          <a:xfrm>
            <a:off x="4453128" y="3006725"/>
            <a:ext cx="3291840" cy="3182938"/>
          </a:xfrm>
        </p:spPr>
        <p:txBody>
          <a:bodyPr>
            <a:normAutofit/>
          </a:bodyPr>
          <a:lstStyle/>
          <a:p>
            <a:pPr marL="0" indent="0">
              <a:buNone/>
            </a:pPr>
            <a:r>
              <a:rPr lang="en-US" b="0" i="0" dirty="0">
                <a:solidFill>
                  <a:srgbClr val="111111"/>
                </a:solidFill>
                <a:effectLst/>
              </a:rPr>
              <a:t>Constant and firm commitment towards SPI is crucial to avoid costly waste of effort and failure.</a:t>
            </a:r>
            <a:endParaRPr lang="en-US" b="0" i="0" dirty="0">
              <a:solidFill>
                <a:srgbClr val="111111"/>
              </a:solidFill>
              <a:effectLst/>
            </a:endParaRPr>
          </a:p>
        </p:txBody>
      </p:sp>
      <p:sp>
        <p:nvSpPr>
          <p:cNvPr id="8" name="Footer Placeholder 7"/>
          <p:cNvSpPr>
            <a:spLocks noGrp="1"/>
          </p:cNvSpPr>
          <p:nvPr>
            <p:ph type="ftr" sz="quarter" idx="11"/>
          </p:nvPr>
        </p:nvSpPr>
        <p:spPr/>
        <p:txBody>
          <a:bodyPr/>
          <a:lstStyle/>
          <a:p>
            <a:pPr>
              <a:defRPr/>
            </a:pPr>
            <a:r>
              <a:rPr lang="en-US" dirty="0">
                <a:solidFill>
                  <a:prstClr val="black">
                    <a:tint val="75000"/>
                  </a:prstClr>
                </a:solidFill>
              </a:rPr>
              <a:t>Results</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10" name="Text Placeholder 9"/>
          <p:cNvSpPr>
            <a:spLocks noGrp="1"/>
          </p:cNvSpPr>
          <p:nvPr>
            <p:ph type="body" sz="quarter" idx="13"/>
          </p:nvPr>
        </p:nvSpPr>
        <p:spPr>
          <a:xfrm>
            <a:off x="8065008" y="1681163"/>
            <a:ext cx="3291840" cy="1158872"/>
          </a:xfrm>
        </p:spPr>
        <p:txBody>
          <a:bodyPr/>
          <a:lstStyle/>
          <a:p>
            <a:r>
              <a:rPr lang="en-US" b="1" i="0" dirty="0">
                <a:solidFill>
                  <a:srgbClr val="111111"/>
                </a:solidFill>
                <a:effectLst/>
                <a:latin typeface="+mj-lt"/>
              </a:rPr>
              <a:t>Communication</a:t>
            </a:r>
            <a:endParaRPr lang="en-US" dirty="0">
              <a:latin typeface="+mj-lt"/>
            </a:endParaRPr>
          </a:p>
        </p:txBody>
      </p:sp>
      <p:sp>
        <p:nvSpPr>
          <p:cNvPr id="11" name="Content Placeholder 10"/>
          <p:cNvSpPr>
            <a:spLocks noGrp="1"/>
          </p:cNvSpPr>
          <p:nvPr>
            <p:ph sz="quarter" idx="14"/>
          </p:nvPr>
        </p:nvSpPr>
        <p:spPr>
          <a:xfrm>
            <a:off x="8065008" y="3006723"/>
            <a:ext cx="3291840" cy="3182939"/>
          </a:xfrm>
        </p:spPr>
        <p:txBody>
          <a:bodyPr/>
          <a:lstStyle/>
          <a:p>
            <a:pPr marL="0" indent="0">
              <a:buNone/>
            </a:pPr>
            <a:r>
              <a:rPr lang="en-US" b="0" i="0" dirty="0">
                <a:solidFill>
                  <a:srgbClr val="111111"/>
                </a:solidFill>
                <a:effectLst/>
              </a:rPr>
              <a:t>Clear visibility and feedback of goals and progress are essential in SPI initiatives.</a:t>
            </a:r>
            <a:endParaRPr lang="en-US" b="0" i="0" dirty="0">
              <a:solidFill>
                <a:srgbClr val="111111"/>
              </a:solidFill>
              <a:effectLst/>
            </a:endParaRPr>
          </a:p>
          <a:p>
            <a:pPr marL="0" indent="0">
              <a:buNone/>
            </a:pP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RQ2—how has gamification been implemented in SPI?</a:t>
            </a:r>
            <a:endParaRPr lang="en-US" dirty="0"/>
          </a:p>
        </p:txBody>
      </p:sp>
      <p:sp>
        <p:nvSpPr>
          <p:cNvPr id="3" name="Text Placeholder 2"/>
          <p:cNvSpPr>
            <a:spLocks noGrp="1"/>
          </p:cNvSpPr>
          <p:nvPr>
            <p:ph type="body" idx="1"/>
          </p:nvPr>
        </p:nvSpPr>
        <p:spPr>
          <a:xfrm>
            <a:off x="839788" y="1681163"/>
            <a:ext cx="3198812" cy="991392"/>
          </a:xfrm>
        </p:spPr>
        <p:txBody>
          <a:bodyPr>
            <a:normAutofit/>
          </a:bodyPr>
          <a:lstStyle/>
          <a:p>
            <a:r>
              <a:rPr lang="en-US" b="1" i="0" dirty="0">
                <a:solidFill>
                  <a:srgbClr val="111111"/>
                </a:solidFill>
                <a:effectLst/>
                <a:latin typeface="+mj-lt"/>
              </a:rPr>
              <a:t>Approaches to Gamify SPI</a:t>
            </a:r>
            <a:endParaRPr lang="en-US" dirty="0">
              <a:latin typeface="+mj-lt"/>
            </a:endParaRPr>
          </a:p>
        </p:txBody>
      </p:sp>
      <p:sp>
        <p:nvSpPr>
          <p:cNvPr id="4" name="Content Placeholder 3"/>
          <p:cNvSpPr>
            <a:spLocks noGrp="1"/>
          </p:cNvSpPr>
          <p:nvPr>
            <p:ph sz="half" idx="2"/>
          </p:nvPr>
        </p:nvSpPr>
        <p:spPr>
          <a:xfrm>
            <a:off x="839788" y="3006725"/>
            <a:ext cx="3291840" cy="3182937"/>
          </a:xfrm>
        </p:spPr>
        <p:txBody>
          <a:bodyPr>
            <a:normAutofit/>
          </a:bodyPr>
          <a:lstStyle/>
          <a:p>
            <a:pPr marL="0" indent="0">
              <a:buNone/>
            </a:pPr>
            <a:r>
              <a:rPr lang="en-US" b="0" i="0" dirty="0">
                <a:solidFill>
                  <a:srgbClr val="111111"/>
                </a:solidFill>
                <a:effectLst/>
              </a:rPr>
              <a:t>Most primary studies follow the “6D” gamification framework of Werbach and Hunter. </a:t>
            </a:r>
            <a:r>
              <a:rPr lang="en-US" dirty="0">
                <a:solidFill>
                  <a:srgbClr val="111111"/>
                </a:solidFill>
              </a:rPr>
              <a:t>P</a:t>
            </a:r>
            <a:r>
              <a:rPr lang="en-US" b="0" i="0" dirty="0">
                <a:solidFill>
                  <a:srgbClr val="111111"/>
                </a:solidFill>
                <a:effectLst/>
              </a:rPr>
              <a:t>rimary study carried out the gamification of SPI show that there is no rule of thumb when it comes to applying gamification in SPI.</a:t>
            </a:r>
            <a:endParaRPr lang="en-US" b="0" i="0" dirty="0">
              <a:solidFill>
                <a:srgbClr val="111111"/>
              </a:solidFill>
              <a:effectLst/>
            </a:endParaRPr>
          </a:p>
        </p:txBody>
      </p:sp>
      <p:sp>
        <p:nvSpPr>
          <p:cNvPr id="6" name="Content Placeholder 5"/>
          <p:cNvSpPr>
            <a:spLocks noGrp="1"/>
          </p:cNvSpPr>
          <p:nvPr>
            <p:ph sz="quarter" idx="4"/>
          </p:nvPr>
        </p:nvSpPr>
        <p:spPr>
          <a:xfrm>
            <a:off x="4453128" y="3006725"/>
            <a:ext cx="3291840" cy="3182938"/>
          </a:xfrm>
        </p:spPr>
        <p:txBody>
          <a:bodyPr>
            <a:normAutofit/>
          </a:bodyPr>
          <a:lstStyle/>
          <a:p>
            <a:pPr marL="0" indent="0">
              <a:buNone/>
            </a:pPr>
            <a:r>
              <a:rPr lang="en-US" dirty="0"/>
              <a:t>Badges were found to be the most frequently used game component, integrated in all primary studies.</a:t>
            </a:r>
            <a:endParaRPr lang="en-US" dirty="0"/>
          </a:p>
          <a:p>
            <a:pPr marL="0" indent="0">
              <a:buNone/>
            </a:pPr>
            <a:r>
              <a:rPr lang="en-US" dirty="0"/>
              <a:t>Progress bars and leaderboards, were used to provide feedback to developers about their progress in a certain task</a:t>
            </a:r>
            <a:r>
              <a:rPr lang="en-US" dirty="0">
                <a:solidFill>
                  <a:srgbClr val="111111"/>
                </a:solidFill>
              </a:rPr>
              <a:t>.</a:t>
            </a:r>
            <a:endParaRPr lang="en-US" dirty="0"/>
          </a:p>
        </p:txBody>
      </p:sp>
      <p:sp>
        <p:nvSpPr>
          <p:cNvPr id="8" name="Footer Placeholder 7"/>
          <p:cNvSpPr>
            <a:spLocks noGrp="1"/>
          </p:cNvSpPr>
          <p:nvPr>
            <p:ph type="ftr" sz="quarter" idx="11"/>
          </p:nvPr>
        </p:nvSpPr>
        <p:spPr/>
        <p:txBody>
          <a:bodyPr/>
          <a:lstStyle/>
          <a:p>
            <a:pPr>
              <a:defRPr/>
            </a:pPr>
            <a:r>
              <a:rPr lang="en-US" dirty="0">
                <a:solidFill>
                  <a:prstClr val="black">
                    <a:tint val="75000"/>
                  </a:prstClr>
                </a:solidFill>
              </a:rPr>
              <a:t>Results</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10" name="Text Placeholder 9"/>
          <p:cNvSpPr>
            <a:spLocks noGrp="1"/>
          </p:cNvSpPr>
          <p:nvPr>
            <p:ph type="body" sz="quarter" idx="13"/>
          </p:nvPr>
        </p:nvSpPr>
        <p:spPr>
          <a:xfrm>
            <a:off x="8065008" y="1681163"/>
            <a:ext cx="3291840" cy="991392"/>
          </a:xfrm>
        </p:spPr>
        <p:txBody>
          <a:bodyPr/>
          <a:lstStyle/>
          <a:p>
            <a:r>
              <a:rPr lang="en-US" dirty="0">
                <a:latin typeface="+mj-lt"/>
              </a:rPr>
              <a:t>Tools and Platforms used</a:t>
            </a:r>
            <a:endParaRPr lang="en-US" dirty="0">
              <a:latin typeface="+mj-lt"/>
            </a:endParaRPr>
          </a:p>
        </p:txBody>
      </p:sp>
      <p:sp>
        <p:nvSpPr>
          <p:cNvPr id="11" name="Content Placeholder 10"/>
          <p:cNvSpPr>
            <a:spLocks noGrp="1"/>
          </p:cNvSpPr>
          <p:nvPr>
            <p:ph sz="quarter" idx="14"/>
          </p:nvPr>
        </p:nvSpPr>
        <p:spPr>
          <a:xfrm>
            <a:off x="8065008" y="3006723"/>
            <a:ext cx="3291840" cy="3182939"/>
          </a:xfrm>
        </p:spPr>
        <p:txBody>
          <a:bodyPr>
            <a:normAutofit/>
          </a:bodyPr>
          <a:lstStyle/>
          <a:p>
            <a:pPr marL="0" indent="0">
              <a:buNone/>
            </a:pPr>
            <a:r>
              <a:rPr lang="en-US" dirty="0"/>
              <a:t>Gamification platform “</a:t>
            </a:r>
            <a:r>
              <a:rPr lang="en-US" dirty="0" err="1"/>
              <a:t>Gamiware</a:t>
            </a:r>
            <a:r>
              <a:rPr lang="en-US" dirty="0"/>
              <a:t>”.</a:t>
            </a:r>
            <a:endParaRPr lang="en-US" dirty="0"/>
          </a:p>
          <a:p>
            <a:pPr marL="0" indent="0">
              <a:buNone/>
            </a:pPr>
            <a:r>
              <a:rPr lang="en-US" dirty="0"/>
              <a:t>Two tools to implement their gamification strategy:</a:t>
            </a:r>
            <a:endParaRPr lang="en-US" dirty="0"/>
          </a:p>
          <a:p>
            <a:pPr marL="457200" indent="-457200">
              <a:buFont typeface="+mj-lt"/>
              <a:buAutoNum type="arabicPeriod"/>
            </a:pPr>
            <a:r>
              <a:rPr lang="en-US" dirty="0" err="1"/>
              <a:t>OpenBadgesUCA</a:t>
            </a:r>
            <a:endParaRPr lang="en-US" dirty="0"/>
          </a:p>
          <a:p>
            <a:pPr marL="457200" indent="-457200">
              <a:buFont typeface="+mj-lt"/>
              <a:buAutoNum type="arabicPeriod"/>
            </a:pPr>
            <a:r>
              <a:rPr lang="en-US" dirty="0" err="1"/>
              <a:t>GamAnalyze</a:t>
            </a:r>
            <a:endParaRPr lang="en-US" dirty="0"/>
          </a:p>
        </p:txBody>
      </p:sp>
      <p:sp>
        <p:nvSpPr>
          <p:cNvPr id="12" name="Text Placeholder 11"/>
          <p:cNvSpPr>
            <a:spLocks noGrp="1"/>
          </p:cNvSpPr>
          <p:nvPr>
            <p:ph type="body" sz="quarter" idx="3"/>
          </p:nvPr>
        </p:nvSpPr>
        <p:spPr>
          <a:xfrm>
            <a:off x="4405884" y="1848643"/>
            <a:ext cx="3291840" cy="823912"/>
          </a:xfrm>
        </p:spPr>
        <p:txBody>
          <a:bodyPr/>
          <a:lstStyle/>
          <a:p>
            <a:r>
              <a:rPr lang="en-US" b="1" i="0" dirty="0">
                <a:solidFill>
                  <a:srgbClr val="111111"/>
                </a:solidFill>
                <a:effectLst/>
                <a:latin typeface="+mj-lt"/>
              </a:rPr>
              <a:t>Game components in non-game context</a:t>
            </a:r>
            <a:endParaRPr lang="en-US" dirty="0">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6D Guidelines</a:t>
            </a:r>
            <a:endParaRPr lang="en-US" dirty="0"/>
          </a:p>
        </p:txBody>
      </p:sp>
      <p:sp>
        <p:nvSpPr>
          <p:cNvPr id="4" name="Footer Placeholder 3"/>
          <p:cNvSpPr>
            <a:spLocks noGrp="1"/>
          </p:cNvSpPr>
          <p:nvPr>
            <p:ph type="ftr" sz="quarter" idx="11"/>
          </p:nvPr>
        </p:nvSpPr>
        <p:spPr/>
        <p:txBody>
          <a:bodyPr/>
          <a:lstStyle/>
          <a:p>
            <a:pPr algn="l">
              <a:defRPr/>
            </a:pPr>
            <a:r>
              <a:rPr lang="en-US" dirty="0">
                <a:solidFill>
                  <a:prstClr val="black">
                    <a:tint val="75000"/>
                  </a:prstClr>
                </a:solidFill>
              </a:rPr>
              <a:t>What is 6D</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6" name="Content Placeholder 5"/>
          <p:cNvSpPr>
            <a:spLocks noGrp="1"/>
          </p:cNvSpPr>
          <p:nvPr>
            <p:ph idx="1"/>
          </p:nvPr>
        </p:nvSpPr>
        <p:spPr>
          <a:xfrm>
            <a:off x="6665976" y="1234440"/>
            <a:ext cx="4709160" cy="4069080"/>
          </a:xfrm>
        </p:spPr>
        <p:txBody>
          <a:bodyPr>
            <a:normAutofit lnSpcReduction="10000"/>
          </a:bodyPr>
          <a:lstStyle/>
          <a:p>
            <a:r>
              <a:rPr lang="en-US" dirty="0"/>
              <a:t>The "6D" gamification framework is a six-step process for developing a gamified system. The steps are:</a:t>
            </a:r>
            <a:endParaRPr lang="en-US" dirty="0"/>
          </a:p>
          <a:p>
            <a:pPr marL="457200" indent="-457200">
              <a:buAutoNum type="arabicPeriod"/>
            </a:pPr>
            <a:r>
              <a:rPr lang="en-US" dirty="0"/>
              <a:t>Define</a:t>
            </a:r>
            <a:endParaRPr lang="en-US" dirty="0"/>
          </a:p>
          <a:p>
            <a:pPr marL="457200" indent="-457200">
              <a:buAutoNum type="arabicPeriod"/>
            </a:pPr>
            <a:r>
              <a:rPr lang="en-US" dirty="0"/>
              <a:t>Delineate</a:t>
            </a:r>
            <a:endParaRPr lang="en-US" dirty="0"/>
          </a:p>
          <a:p>
            <a:pPr marL="457200" indent="-457200">
              <a:buAutoNum type="arabicPeriod"/>
            </a:pPr>
            <a:r>
              <a:rPr lang="en-US" dirty="0"/>
              <a:t>Describe</a:t>
            </a:r>
            <a:endParaRPr lang="en-US" dirty="0"/>
          </a:p>
          <a:p>
            <a:pPr marL="457200" indent="-457200">
              <a:buAutoNum type="arabicPeriod"/>
            </a:pPr>
            <a:r>
              <a:rPr lang="en-US" dirty="0"/>
              <a:t>Devise</a:t>
            </a:r>
            <a:endParaRPr lang="en-US" dirty="0"/>
          </a:p>
          <a:p>
            <a:pPr marL="457200" indent="-457200">
              <a:buAutoNum type="arabicPeriod"/>
            </a:pPr>
            <a:r>
              <a:rPr lang="en-US" dirty="0"/>
              <a:t>Don't forget the fun</a:t>
            </a:r>
            <a:endParaRPr lang="en-US" dirty="0"/>
          </a:p>
          <a:p>
            <a:pPr marL="457200" indent="-457200">
              <a:buAutoNum type="arabicPeriod"/>
            </a:pPr>
            <a:r>
              <a:rPr lang="en-US" dirty="0"/>
              <a:t>Deploy</a:t>
            </a:r>
            <a:endParaRPr lang="en-US" dirty="0"/>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RQ3—what is the evidential impact of gamification on SPI?</a:t>
            </a:r>
            <a:endParaRPr lang="en-US" dirty="0"/>
          </a:p>
        </p:txBody>
      </p:sp>
      <p:sp>
        <p:nvSpPr>
          <p:cNvPr id="3" name="Text Placeholder 2"/>
          <p:cNvSpPr>
            <a:spLocks noGrp="1"/>
          </p:cNvSpPr>
          <p:nvPr>
            <p:ph type="body" idx="1"/>
          </p:nvPr>
        </p:nvSpPr>
        <p:spPr>
          <a:xfrm>
            <a:off x="839788" y="1681163"/>
            <a:ext cx="3198812" cy="1158872"/>
          </a:xfrm>
        </p:spPr>
        <p:txBody>
          <a:bodyPr>
            <a:normAutofit/>
          </a:bodyPr>
          <a:lstStyle/>
          <a:p>
            <a:r>
              <a:rPr lang="en-US" b="1" i="0" dirty="0">
                <a:solidFill>
                  <a:srgbClr val="111111"/>
                </a:solidFill>
                <a:effectLst/>
                <a:latin typeface="+mj-lt"/>
              </a:rPr>
              <a:t>Increased Motivation</a:t>
            </a:r>
            <a:endParaRPr lang="en-US" dirty="0">
              <a:latin typeface="+mj-lt"/>
            </a:endParaRPr>
          </a:p>
        </p:txBody>
      </p:sp>
      <p:sp>
        <p:nvSpPr>
          <p:cNvPr id="4" name="Content Placeholder 3"/>
          <p:cNvSpPr>
            <a:spLocks noGrp="1"/>
          </p:cNvSpPr>
          <p:nvPr>
            <p:ph sz="half" idx="2"/>
          </p:nvPr>
        </p:nvSpPr>
        <p:spPr>
          <a:xfrm>
            <a:off x="839788" y="3006725"/>
            <a:ext cx="3291840" cy="3182937"/>
          </a:xfrm>
        </p:spPr>
        <p:txBody>
          <a:bodyPr>
            <a:normAutofit/>
          </a:bodyPr>
          <a:lstStyle/>
          <a:p>
            <a:pPr marL="0" indent="0">
              <a:buNone/>
            </a:pPr>
            <a:r>
              <a:rPr lang="en-US" b="0" i="0" dirty="0">
                <a:solidFill>
                  <a:srgbClr val="111111"/>
                </a:solidFill>
                <a:effectLst/>
              </a:rPr>
              <a:t>Participants reported that their motivation level increased with regard to performing Software Process Improvement (SPI) </a:t>
            </a:r>
            <a:r>
              <a:rPr lang="en-US" dirty="0">
                <a:solidFill>
                  <a:srgbClr val="111111"/>
                </a:solidFill>
              </a:rPr>
              <a:t>using gamification.</a:t>
            </a:r>
            <a:endParaRPr lang="en-US" b="0" i="0" dirty="0">
              <a:solidFill>
                <a:srgbClr val="111111"/>
              </a:solidFill>
              <a:effectLst/>
            </a:endParaRPr>
          </a:p>
        </p:txBody>
      </p:sp>
      <p:sp>
        <p:nvSpPr>
          <p:cNvPr id="5" name="Text Placeholder 4"/>
          <p:cNvSpPr>
            <a:spLocks noGrp="1"/>
          </p:cNvSpPr>
          <p:nvPr>
            <p:ph type="body" sz="quarter" idx="3"/>
          </p:nvPr>
        </p:nvSpPr>
        <p:spPr>
          <a:xfrm>
            <a:off x="4453128" y="1681162"/>
            <a:ext cx="3375256" cy="1158875"/>
          </a:xfrm>
        </p:spPr>
        <p:txBody>
          <a:bodyPr/>
          <a:lstStyle/>
          <a:p>
            <a:r>
              <a:rPr lang="en-US" b="1" i="0" dirty="0">
                <a:solidFill>
                  <a:srgbClr val="111111"/>
                </a:solidFill>
                <a:effectLst/>
                <a:latin typeface="+mj-lt"/>
              </a:rPr>
              <a:t>Complexity of </a:t>
            </a:r>
            <a:r>
              <a:rPr lang="en-US" b="1" i="0" dirty="0" err="1">
                <a:solidFill>
                  <a:srgbClr val="111111"/>
                </a:solidFill>
                <a:effectLst/>
                <a:latin typeface="+mj-lt"/>
              </a:rPr>
              <a:t>Gamiware</a:t>
            </a:r>
            <a:endParaRPr lang="en-US" dirty="0">
              <a:latin typeface="+mj-lt"/>
            </a:endParaRPr>
          </a:p>
        </p:txBody>
      </p:sp>
      <p:sp>
        <p:nvSpPr>
          <p:cNvPr id="6" name="Content Placeholder 5"/>
          <p:cNvSpPr>
            <a:spLocks noGrp="1"/>
          </p:cNvSpPr>
          <p:nvPr>
            <p:ph sz="quarter" idx="4"/>
          </p:nvPr>
        </p:nvSpPr>
        <p:spPr>
          <a:xfrm>
            <a:off x="4453128" y="3006725"/>
            <a:ext cx="3291840" cy="3182938"/>
          </a:xfrm>
        </p:spPr>
        <p:txBody>
          <a:bodyPr>
            <a:normAutofit/>
          </a:bodyPr>
          <a:lstStyle/>
          <a:p>
            <a:pPr marL="0" indent="0">
              <a:buNone/>
            </a:pPr>
            <a:r>
              <a:rPr lang="en-US" dirty="0">
                <a:solidFill>
                  <a:srgbClr val="111111"/>
                </a:solidFill>
              </a:rPr>
              <a:t>The author indented to use </a:t>
            </a:r>
            <a:r>
              <a:rPr lang="en-US" dirty="0" err="1">
                <a:solidFill>
                  <a:srgbClr val="111111"/>
                </a:solidFill>
              </a:rPr>
              <a:t>Gamiware</a:t>
            </a:r>
            <a:r>
              <a:rPr lang="en-US" dirty="0">
                <a:solidFill>
                  <a:srgbClr val="111111"/>
                </a:solidFill>
              </a:rPr>
              <a:t>  as SPI for a small IT company but found that the tool would put them in additional complexity. So, they used an application named Gitlab. </a:t>
            </a:r>
            <a:endParaRPr lang="en-US" b="0" i="0" dirty="0">
              <a:solidFill>
                <a:srgbClr val="111111"/>
              </a:solidFill>
              <a:effectLst/>
            </a:endParaRPr>
          </a:p>
        </p:txBody>
      </p:sp>
      <p:sp>
        <p:nvSpPr>
          <p:cNvPr id="8" name="Footer Placeholder 7"/>
          <p:cNvSpPr>
            <a:spLocks noGrp="1"/>
          </p:cNvSpPr>
          <p:nvPr>
            <p:ph type="ftr" sz="quarter" idx="11"/>
          </p:nvPr>
        </p:nvSpPr>
        <p:spPr/>
        <p:txBody>
          <a:bodyPr/>
          <a:lstStyle/>
          <a:p>
            <a:pPr>
              <a:defRPr/>
            </a:pPr>
            <a:r>
              <a:rPr lang="en-US" dirty="0">
                <a:solidFill>
                  <a:prstClr val="black">
                    <a:tint val="75000"/>
                  </a:prstClr>
                </a:solidFill>
              </a:rPr>
              <a:t>Results</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fld>
            <a:endParaRPr lang="en-US" dirty="0">
              <a:solidFill>
                <a:prstClr val="black">
                  <a:tint val="75000"/>
                </a:prstClr>
              </a:solidFill>
            </a:endParaRPr>
          </a:p>
        </p:txBody>
      </p:sp>
      <p:sp>
        <p:nvSpPr>
          <p:cNvPr id="10" name="Text Placeholder 9"/>
          <p:cNvSpPr>
            <a:spLocks noGrp="1"/>
          </p:cNvSpPr>
          <p:nvPr>
            <p:ph type="body" sz="quarter" idx="13"/>
          </p:nvPr>
        </p:nvSpPr>
        <p:spPr>
          <a:xfrm>
            <a:off x="8065008" y="1681163"/>
            <a:ext cx="3291840" cy="1158872"/>
          </a:xfrm>
        </p:spPr>
        <p:txBody>
          <a:bodyPr/>
          <a:lstStyle/>
          <a:p>
            <a:r>
              <a:rPr lang="en-US" b="1" i="0" dirty="0">
                <a:solidFill>
                  <a:srgbClr val="111111"/>
                </a:solidFill>
                <a:effectLst/>
                <a:latin typeface="+mj-lt"/>
              </a:rPr>
              <a:t>Enhanced Knowledge and Performance</a:t>
            </a:r>
            <a:endParaRPr lang="en-US" dirty="0">
              <a:latin typeface="+mj-lt"/>
            </a:endParaRPr>
          </a:p>
        </p:txBody>
      </p:sp>
      <p:sp>
        <p:nvSpPr>
          <p:cNvPr id="11" name="Content Placeholder 10"/>
          <p:cNvSpPr>
            <a:spLocks noGrp="1"/>
          </p:cNvSpPr>
          <p:nvPr>
            <p:ph sz="quarter" idx="14"/>
          </p:nvPr>
        </p:nvSpPr>
        <p:spPr>
          <a:xfrm>
            <a:off x="8065008" y="3006723"/>
            <a:ext cx="3291840" cy="3182939"/>
          </a:xfrm>
        </p:spPr>
        <p:txBody>
          <a:bodyPr/>
          <a:lstStyle/>
          <a:p>
            <a:pPr marL="0" indent="0">
              <a:buNone/>
            </a:pPr>
            <a:r>
              <a:rPr lang="en-US" b="0" i="0" dirty="0">
                <a:solidFill>
                  <a:srgbClr val="111111"/>
                </a:solidFill>
                <a:effectLst/>
              </a:rPr>
              <a:t>There was an increase in knowledge and level of understanding about the software development process, and improved performance among software developers.</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6224" y="1823804"/>
            <a:ext cx="5559552" cy="2514600"/>
          </a:xfrm>
        </p:spPr>
        <p:txBody>
          <a:bodyPr>
            <a:normAutofit fontScale="90000"/>
          </a:bodyPr>
          <a:lstStyle/>
          <a:p>
            <a:r>
              <a:rPr lang="en-US" dirty="0"/>
              <a:t>Challenges in Gamification of SPI</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539308" y="365125"/>
            <a:ext cx="5809527" cy="1325563"/>
          </a:xfrm>
        </p:spPr>
        <p:txBody>
          <a:bodyPr vert="horz" lIns="91440" tIns="45720" rIns="91440" bIns="45720" rtlCol="0" anchor="ctr">
            <a:normAutofit/>
          </a:bodyPr>
          <a:lstStyle/>
          <a:p>
            <a:r>
              <a:rPr lang="en-US" kern="1200">
                <a:solidFill>
                  <a:schemeClr val="tx1"/>
                </a:solidFill>
                <a:latin typeface="+mj-lt"/>
                <a:ea typeface="+mj-ea"/>
                <a:cs typeface="+mj-cs"/>
              </a:rPr>
              <a:t>Challenges</a:t>
            </a:r>
            <a:endParaRPr lang="en-US" kern="1200">
              <a:solidFill>
                <a:schemeClr val="tx1"/>
              </a:solidFill>
              <a:latin typeface="+mj-lt"/>
              <a:ea typeface="+mj-ea"/>
              <a:cs typeface="+mj-cs"/>
            </a:endParaRPr>
          </a:p>
        </p:txBody>
      </p:sp>
      <p:sp>
        <p:nvSpPr>
          <p:cNvPr id="5" name="Content Placeholder 4"/>
          <p:cNvSpPr>
            <a:spLocks noGrp="1"/>
          </p:cNvSpPr>
          <p:nvPr>
            <p:ph idx="1"/>
          </p:nvPr>
        </p:nvSpPr>
        <p:spPr>
          <a:xfrm>
            <a:off x="539308" y="1825625"/>
            <a:ext cx="5809528" cy="4351338"/>
          </a:xfrm>
        </p:spPr>
        <p:txBody>
          <a:bodyPr vert="horz" lIns="91440" tIns="45720" rIns="91440" bIns="45720" rtlCol="0">
            <a:normAutofit/>
          </a:bodyPr>
          <a:lstStyle/>
          <a:p>
            <a:pPr marL="342900" indent="-228600">
              <a:buFont typeface="Arial" panose="020B0604020202020204" pitchFamily="34" charset="0"/>
              <a:buChar char="•"/>
            </a:pPr>
            <a:r>
              <a:rPr lang="en-US" dirty="0"/>
              <a:t>Defining the target audience of gamifying SPI</a:t>
            </a:r>
            <a:endParaRPr lang="en-US" dirty="0"/>
          </a:p>
          <a:p>
            <a:pPr marL="342900" indent="-228600">
              <a:buFont typeface="Arial" panose="020B0604020202020204" pitchFamily="34" charset="0"/>
              <a:buChar char="•"/>
            </a:pPr>
            <a:r>
              <a:rPr lang="en-US" dirty="0"/>
              <a:t>Defining the expected outcome from gamifying SPI</a:t>
            </a:r>
            <a:endParaRPr lang="en-US" dirty="0"/>
          </a:p>
          <a:p>
            <a:pPr marL="342900" indent="-228600">
              <a:buFont typeface="Arial" panose="020B0604020202020204" pitchFamily="34" charset="0"/>
              <a:buChar char="•"/>
            </a:pPr>
            <a:r>
              <a:rPr lang="en-US" dirty="0"/>
              <a:t>Designing different gamification strategies for different organizational roles</a:t>
            </a:r>
            <a:endParaRPr lang="en-US" dirty="0"/>
          </a:p>
          <a:p>
            <a:pPr indent="-228600">
              <a:buFont typeface="Arial" panose="020B0604020202020204" pitchFamily="34" charset="0"/>
              <a:buChar char="•"/>
            </a:pPr>
            <a:endParaRPr lang="en-US" dirty="0"/>
          </a:p>
        </p:txBody>
      </p:sp>
      <p:pic>
        <p:nvPicPr>
          <p:cNvPr id="9" name="Picture Placeholder 8" descr="Stick figure families holding hands"/>
          <p:cNvPicPr>
            <a:picLocks noGrp="1" noChangeAspect="1"/>
          </p:cNvPicPr>
          <p:nvPr>
            <p:ph type="pic" sz="quarter" idx="13"/>
          </p:nvPr>
        </p:nvPicPr>
        <p:blipFill rotWithShape="1">
          <a:blip r:embed="rId1"/>
          <a:srcRect l="23298" r="9954" b="3"/>
          <a:stretch>
            <a:fillRect/>
          </a:stretch>
        </p:blipFill>
        <p:spPr>
          <a:xfrm>
            <a:off x="7190546" y="1150210"/>
            <a:ext cx="2217364" cy="2217364"/>
          </a:xfrm>
          <a:custGeom>
            <a:avLst/>
            <a:gdLst/>
            <a:ahLst/>
            <a:cxnLst/>
            <a:rect l="l" t="t" r="r" b="b"/>
            <a:pathLst>
              <a:path w="1786270" h="1786270">
                <a:moveTo>
                  <a:pt x="893135" y="0"/>
                </a:moveTo>
                <a:cubicBezTo>
                  <a:pt x="1386400" y="0"/>
                  <a:pt x="1786270" y="399870"/>
                  <a:pt x="1786270" y="893135"/>
                </a:cubicBezTo>
                <a:cubicBezTo>
                  <a:pt x="1786270" y="1386400"/>
                  <a:pt x="1386400" y="1786270"/>
                  <a:pt x="893135" y="1786270"/>
                </a:cubicBezTo>
                <a:cubicBezTo>
                  <a:pt x="399870" y="1786270"/>
                  <a:pt x="0" y="1386400"/>
                  <a:pt x="0" y="893135"/>
                </a:cubicBezTo>
                <a:cubicBezTo>
                  <a:pt x="0" y="399870"/>
                  <a:pt x="399870" y="0"/>
                  <a:pt x="893135" y="0"/>
                </a:cubicBezTo>
                <a:close/>
              </a:path>
            </a:pathLst>
          </a:custGeom>
        </p:spPr>
      </p:pic>
      <p:sp>
        <p:nvSpPr>
          <p:cNvPr id="25" name="Oval 24"/>
          <p:cNvSpPr>
            <a:spLocks noGrp="1" noRot="1" noChangeAspect="1" noMove="1" noResize="1" noEditPoints="1" noAdjustHandles="1" noChangeArrowheads="1" noChangeShapeType="1" noTextEdit="1"/>
          </p:cNvSpPr>
          <p:nvPr/>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Placeholder 10" descr="A digital balance scale using circles"/>
          <p:cNvPicPr>
            <a:picLocks noGrp="1" noChangeAspect="1"/>
          </p:cNvPicPr>
          <p:nvPr>
            <p:ph type="pic" sz="quarter" idx="14"/>
          </p:nvPr>
        </p:nvPicPr>
        <p:blipFill rotWithShape="1">
          <a:blip r:embed="rId2"/>
          <a:srcRect l="21316" r="18185" b="2"/>
          <a:stretch>
            <a:fillRect/>
          </a:stretch>
        </p:blipFill>
        <p:spPr>
          <a:xfrm>
            <a:off x="8444632" y="2579683"/>
            <a:ext cx="3096807" cy="3096807"/>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7" name="Rectangle 26"/>
          <p:cNvSpPr>
            <a:spLocks noGrp="1" noRot="1" noChangeAspect="1" noMove="1" noResize="1" noEditPoints="1" noAdjustHandles="1" noChangeArrowheads="1" noChangeShapeType="1" noTextEdit="1"/>
          </p:cNvSpPr>
          <p:nvPr/>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Footer Placeholder 12"/>
          <p:cNvSpPr>
            <a:spLocks noGrp="1"/>
          </p:cNvSpPr>
          <p:nvPr>
            <p:ph type="ftr" sz="quarter" idx="11"/>
          </p:nvPr>
        </p:nvSpPr>
        <p:spPr>
          <a:xfrm>
            <a:off x="6030158" y="6356350"/>
            <a:ext cx="3723156" cy="365125"/>
          </a:xfrm>
        </p:spPr>
        <p:txBody>
          <a:bodyPr vert="horz" lIns="91440" tIns="45720" rIns="91440" bIns="45720" rtlCol="0" anchor="ctr">
            <a:normAutofit/>
          </a:bodyPr>
          <a:lstStyle/>
          <a:p>
            <a:pPr algn="l">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a:xfrm>
            <a:off x="10118936" y="6356350"/>
            <a:ext cx="1234863" cy="365125"/>
          </a:xfrm>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prstClr val="black">
                    <a:tint val="75000"/>
                  </a:prstClr>
                </a:solidFill>
                <a:effectLst/>
                <a:uLnTx/>
                <a:uFillTx/>
              </a:rPr>
            </a:fld>
            <a:endParaRPr kumimoji="0" lang="en-US" b="0" i="0" u="none" strike="noStrike" normalizeH="0" noProof="0">
              <a:ln>
                <a:noFill/>
              </a:ln>
              <a:solidFill>
                <a:prstClr val="black">
                  <a:tint val="75000"/>
                </a:prstClr>
              </a:solidFill>
              <a:effectLst/>
              <a:uLnTx/>
              <a:uFillTx/>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201" y="367075"/>
            <a:ext cx="5120561" cy="1325563"/>
          </a:xfrm>
        </p:spPr>
        <p:txBody>
          <a:bodyPr vert="horz" lIns="91440" tIns="45720" rIns="91440" bIns="45720" rtlCol="0" anchor="ctr">
            <a:normAutofit/>
          </a:bodyPr>
          <a:lstStyle/>
          <a:p>
            <a:r>
              <a:rPr lang="en-US" kern="1200" dirty="0">
                <a:solidFill>
                  <a:schemeClr val="tx1"/>
                </a:solidFill>
                <a:latin typeface="+mj-lt"/>
                <a:ea typeface="+mj-ea"/>
                <a:cs typeface="+mj-cs"/>
              </a:rPr>
              <a:t>Challenges - </a:t>
            </a:r>
            <a:r>
              <a:rPr lang="en-US" kern="1200" dirty="0" err="1">
                <a:solidFill>
                  <a:schemeClr val="tx1"/>
                </a:solidFill>
                <a:latin typeface="+mj-lt"/>
                <a:ea typeface="+mj-ea"/>
                <a:cs typeface="+mj-cs"/>
              </a:rPr>
              <a:t>Cont</a:t>
            </a:r>
            <a:endParaRPr lang="en-US" kern="1200" dirty="0">
              <a:solidFill>
                <a:schemeClr val="tx1"/>
              </a:solidFill>
              <a:latin typeface="+mj-lt"/>
              <a:ea typeface="+mj-ea"/>
              <a:cs typeface="+mj-cs"/>
            </a:endParaRPr>
          </a:p>
        </p:txBody>
      </p:sp>
      <p:sp>
        <p:nvSpPr>
          <p:cNvPr id="5" name="Content Placeholder 4"/>
          <p:cNvSpPr>
            <a:spLocks noGrp="1"/>
          </p:cNvSpPr>
          <p:nvPr>
            <p:ph idx="1"/>
          </p:nvPr>
        </p:nvSpPr>
        <p:spPr>
          <a:xfrm>
            <a:off x="838201" y="1825625"/>
            <a:ext cx="5092194" cy="4351338"/>
          </a:xfrm>
        </p:spPr>
        <p:txBody>
          <a:bodyPr vert="horz" lIns="91440" tIns="45720" rIns="91440" bIns="45720" rtlCol="0">
            <a:normAutofit/>
          </a:bodyPr>
          <a:lstStyle/>
          <a:p>
            <a:pPr marL="342900" indent="-228600">
              <a:buFont typeface="Arial" panose="020B0604020202020204" pitchFamily="34" charset="0"/>
              <a:buChar char="•"/>
            </a:pPr>
            <a:r>
              <a:rPr lang="en-US" dirty="0"/>
              <a:t>Choosing the appropriate approach to implement gamification</a:t>
            </a:r>
            <a:endParaRPr lang="en-US" dirty="0"/>
          </a:p>
          <a:p>
            <a:pPr marL="342900" indent="-228600">
              <a:buFont typeface="Arial" panose="020B0604020202020204" pitchFamily="34" charset="0"/>
              <a:buChar char="•"/>
            </a:pPr>
            <a:r>
              <a:rPr lang="en-US" dirty="0"/>
              <a:t>Lack of empirical data</a:t>
            </a:r>
            <a:endParaRPr lang="en-US" dirty="0"/>
          </a:p>
          <a:p>
            <a:pPr marL="342900" indent="-228600">
              <a:buFont typeface="Arial" panose="020B0604020202020204" pitchFamily="34" charset="0"/>
              <a:buChar char="•"/>
            </a:pPr>
            <a:r>
              <a:rPr lang="en-US" dirty="0"/>
              <a:t>Managing the additional effort introduced by gamifying SPI</a:t>
            </a:r>
            <a:endParaRPr lang="en-US" dirty="0"/>
          </a:p>
          <a:p>
            <a:pPr indent="-228600">
              <a:buFont typeface="Arial" panose="020B0604020202020204" pitchFamily="34" charset="0"/>
              <a:buChar char="•"/>
            </a:pPr>
            <a:endParaRPr lang="en-US" dirty="0"/>
          </a:p>
        </p:txBody>
      </p:sp>
      <p:sp>
        <p:nvSpPr>
          <p:cNvPr id="32" name="Oval 31"/>
          <p:cNvSpPr>
            <a:spLocks noGrp="1" noRot="1" noChangeAspect="1" noMove="1" noResize="1" noEditPoints="1" noAdjustHandles="1" noChangeArrowheads="1" noChangeShapeType="1" noTextEdit="1"/>
          </p:cNvSpPr>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Placeholder 10" descr="Top view of a go board"/>
          <p:cNvPicPr>
            <a:picLocks noGrp="1" noChangeAspect="1"/>
          </p:cNvPicPr>
          <p:nvPr>
            <p:ph type="pic" sz="quarter" idx="14"/>
          </p:nvPr>
        </p:nvPicPr>
        <p:blipFill rotWithShape="1">
          <a:blip r:embed="rId1"/>
          <a:srcRect l="13871" r="17044" b="-2"/>
          <a:stretch>
            <a:fillRect/>
          </a:stretch>
        </p:blipFill>
        <p:spPr>
          <a:xfrm>
            <a:off x="7901260" y="2727729"/>
            <a:ext cx="4290740"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3" name="Arc 32"/>
          <p:cNvSpPr>
            <a:spLocks noGrp="1" noRot="1" noChangeAspect="1" noMove="1" noResize="1" noEditPoints="1" noAdjustHandles="1" noChangeArrowheads="1" noChangeShapeType="1" noTextEdit="1"/>
          </p:cNvSpPr>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Placeholder 8" descr="Navigating through maze"/>
          <p:cNvPicPr>
            <a:picLocks noGrp="1" noChangeAspect="1"/>
          </p:cNvPicPr>
          <p:nvPr>
            <p:ph type="pic" sz="quarter" idx="13"/>
          </p:nvPr>
        </p:nvPicPr>
        <p:blipFill rotWithShape="1">
          <a:blip r:embed="rId2"/>
          <a:srcRect r="21904" b="4"/>
          <a:stretch>
            <a:fillRect/>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srgbClr val="FFFFFF"/>
                </a:solidFill>
                <a:effectLst/>
                <a:uLnTx/>
                <a:uFillTx/>
              </a:rPr>
            </a:fld>
            <a:endParaRPr kumimoji="0" lang="en-US" b="0" i="0" u="none" strike="noStrike" normalizeH="0" noProof="0">
              <a:ln>
                <a:noFill/>
              </a:ln>
              <a:solidFill>
                <a:srgbClr val="FFFFFF"/>
              </a:solidFill>
              <a:effectLst/>
              <a:uLnTx/>
              <a:uFillTx/>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201" y="367075"/>
            <a:ext cx="5120561" cy="1325563"/>
          </a:xfrm>
        </p:spPr>
        <p:txBody>
          <a:bodyPr vert="horz" lIns="91440" tIns="45720" rIns="91440" bIns="45720" rtlCol="0" anchor="ctr">
            <a:normAutofit/>
          </a:bodyPr>
          <a:lstStyle/>
          <a:p>
            <a:r>
              <a:rPr lang="en-US" kern="1200" dirty="0">
                <a:solidFill>
                  <a:schemeClr val="tx1"/>
                </a:solidFill>
                <a:latin typeface="+mj-lt"/>
                <a:ea typeface="+mj-ea"/>
                <a:cs typeface="+mj-cs"/>
              </a:rPr>
              <a:t>Target Audience</a:t>
            </a:r>
            <a:endParaRPr lang="en-US" kern="1200" dirty="0">
              <a:solidFill>
                <a:schemeClr val="tx1"/>
              </a:solidFill>
              <a:latin typeface="+mj-lt"/>
              <a:ea typeface="+mj-ea"/>
              <a:cs typeface="+mj-cs"/>
            </a:endParaRPr>
          </a:p>
        </p:txBody>
      </p:sp>
      <p:sp>
        <p:nvSpPr>
          <p:cNvPr id="5" name="Content Placeholder 4"/>
          <p:cNvSpPr>
            <a:spLocks noGrp="1"/>
          </p:cNvSpPr>
          <p:nvPr>
            <p:ph idx="1"/>
          </p:nvPr>
        </p:nvSpPr>
        <p:spPr>
          <a:xfrm>
            <a:off x="838201" y="1825625"/>
            <a:ext cx="5092194" cy="4351338"/>
          </a:xfrm>
        </p:spPr>
        <p:txBody>
          <a:bodyPr vert="horz" lIns="91440" tIns="45720" rIns="91440" bIns="45720" rtlCol="0">
            <a:normAutofit/>
          </a:bodyPr>
          <a:lstStyle/>
          <a:p>
            <a:pPr marL="342900" indent="-228600">
              <a:buFont typeface="Arial" panose="020B0604020202020204" pitchFamily="34" charset="0"/>
              <a:buChar char="•"/>
            </a:pPr>
            <a:r>
              <a:rPr lang="en-US" dirty="0"/>
              <a:t>You need to decide who in the company should be involved. Should it be just the programmers, or also the managers, or maybe even the top executives?</a:t>
            </a:r>
            <a:endParaRPr lang="en-US" dirty="0"/>
          </a:p>
        </p:txBody>
      </p:sp>
      <p:sp>
        <p:nvSpPr>
          <p:cNvPr id="32" name="Oval 31"/>
          <p:cNvSpPr>
            <a:spLocks noGrp="1" noRot="1" noChangeAspect="1" noMove="1" noResize="1" noEditPoints="1" noAdjustHandles="1" noChangeArrowheads="1" noChangeShapeType="1" noTextEdit="1"/>
          </p:cNvSpPr>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Placeholder 10" descr="Top view of a go board"/>
          <p:cNvPicPr>
            <a:picLocks noGrp="1" noChangeAspect="1"/>
          </p:cNvPicPr>
          <p:nvPr>
            <p:ph type="pic" sz="quarter" idx="14"/>
          </p:nvPr>
        </p:nvPicPr>
        <p:blipFill rotWithShape="1">
          <a:blip r:embed="rId1"/>
          <a:srcRect l="13871" r="17044" b="-2"/>
          <a:stretch>
            <a:fillRect/>
          </a:stretch>
        </p:blipFill>
        <p:spPr>
          <a:xfrm>
            <a:off x="7901260" y="2727729"/>
            <a:ext cx="4290740"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3" name="Arc 32"/>
          <p:cNvSpPr>
            <a:spLocks noGrp="1" noRot="1" noChangeAspect="1" noMove="1" noResize="1" noEditPoints="1" noAdjustHandles="1" noChangeArrowheads="1" noChangeShapeType="1" noTextEdit="1"/>
          </p:cNvSpPr>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Placeholder 8" descr="Navigating through maze"/>
          <p:cNvPicPr>
            <a:picLocks noGrp="1" noChangeAspect="1"/>
          </p:cNvPicPr>
          <p:nvPr>
            <p:ph type="pic" sz="quarter" idx="13"/>
          </p:nvPr>
        </p:nvPicPr>
        <p:blipFill rotWithShape="1">
          <a:blip r:embed="rId2"/>
          <a:srcRect r="21904" b="4"/>
          <a:stretch>
            <a:fillRect/>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srgbClr val="FFFFFF"/>
                </a:solidFill>
                <a:effectLst/>
                <a:uLnTx/>
                <a:uFillTx/>
              </a:rPr>
            </a:fld>
            <a:endParaRPr kumimoji="0" lang="en-US" b="0" i="0" u="none" strike="noStrike" normalizeH="0" noProof="0">
              <a:ln>
                <a:noFill/>
              </a:ln>
              <a:solidFill>
                <a:srgbClr val="FFFFFF"/>
              </a:solidFill>
              <a:effectLst/>
              <a:uLnTx/>
              <a:uFillTx/>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5" name="Rectangle 2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6577387" y="362114"/>
            <a:ext cx="5393360" cy="1325563"/>
          </a:xfrm>
        </p:spPr>
        <p:txBody>
          <a:bodyPr vert="horz" lIns="91440" tIns="45720" rIns="91440" bIns="45720" rtlCol="0" anchor="ctr">
            <a:normAutofit/>
          </a:bodyPr>
          <a:lstStyle/>
          <a:p>
            <a:r>
              <a:rPr lang="en-US" kern="1200" dirty="0">
                <a:solidFill>
                  <a:schemeClr val="tx1"/>
                </a:solidFill>
                <a:latin typeface="+mj-lt"/>
                <a:ea typeface="+mj-ea"/>
                <a:cs typeface="+mj-cs"/>
              </a:rPr>
              <a:t>Introduction</a:t>
            </a:r>
            <a:endParaRPr lang="en-US" kern="1200" dirty="0">
              <a:solidFill>
                <a:schemeClr val="tx1"/>
              </a:solidFill>
              <a:latin typeface="+mj-lt"/>
              <a:ea typeface="+mj-ea"/>
              <a:cs typeface="+mj-cs"/>
            </a:endParaRPr>
          </a:p>
        </p:txBody>
      </p:sp>
      <p:sp>
        <p:nvSpPr>
          <p:cNvPr id="27" name="Freeform: Shape 26"/>
          <p:cNvSpPr>
            <a:spLocks noGrp="1" noRot="1" noChangeAspect="1" noMove="1" noResize="1" noEditPoints="1" noAdjustHandles="1" noChangeArrowheads="1" noChangeShapeType="1" noTextEdit="1"/>
          </p:cNvSpPr>
          <p:nvPr/>
        </p:nvSpPr>
        <p:spPr>
          <a:xfrm flipH="1">
            <a:off x="784038"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Placeholder 10" descr="boy looking at map on the wall"/>
          <p:cNvPicPr>
            <a:picLocks noGrp="1" noChangeAspect="1"/>
          </p:cNvPicPr>
          <p:nvPr>
            <p:ph type="pic" sz="quarter" idx="13"/>
          </p:nvPr>
        </p:nvPicPr>
        <p:blipFill rotWithShape="1">
          <a:blip r:embed="rId1"/>
          <a:srcRect t="72" b="72"/>
          <a:stretch>
            <a:fillRect/>
          </a:stretch>
        </p:blipFill>
        <p:spPr>
          <a:xfrm>
            <a:off x="314802" y="560738"/>
            <a:ext cx="2533422" cy="2529773"/>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29" name="Oval 28"/>
          <p:cNvSpPr>
            <a:spLocks noGrp="1" noRot="1" noChangeAspect="1" noMove="1" noResize="1" noEditPoints="1" noAdjustHandles="1" noChangeArrowheads="1" noChangeShapeType="1" noTextEdit="1"/>
          </p:cNvSpPr>
          <p:nvPr/>
        </p:nvSpPr>
        <p:spPr>
          <a:xfrm flipH="1">
            <a:off x="3731108"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flipH="1">
            <a:off x="362817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Picture 17" descr="People working on a computer"/>
          <p:cNvPicPr>
            <a:picLocks noChangeAspect="1"/>
          </p:cNvPicPr>
          <p:nvPr/>
        </p:nvPicPr>
        <p:blipFill>
          <a:blip r:embed="rId2"/>
          <a:stretch>
            <a:fillRect/>
          </a:stretch>
        </p:blipFill>
        <p:spPr>
          <a:xfrm>
            <a:off x="314801" y="4083124"/>
            <a:ext cx="2533423" cy="1691059"/>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pic>
        <p:nvPicPr>
          <p:cNvPr id="13" name="Picture Placeholder 12" descr="Two colleagues planning on board with sticky notes"/>
          <p:cNvPicPr>
            <a:picLocks noGrp="1" noChangeAspect="1"/>
          </p:cNvPicPr>
          <p:nvPr>
            <p:ph type="pic" sz="quarter" idx="14"/>
          </p:nvPr>
        </p:nvPicPr>
        <p:blipFill>
          <a:blip r:embed="rId3"/>
          <a:srcRect/>
          <a:stretch>
            <a:fillRect/>
          </a:stretch>
        </p:blipFill>
        <p:spPr>
          <a:xfrm>
            <a:off x="3188750" y="2813958"/>
            <a:ext cx="2533422" cy="1691059"/>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5" name="Content Placeholder 4"/>
          <p:cNvSpPr>
            <a:spLocks noGrp="1"/>
          </p:cNvSpPr>
          <p:nvPr>
            <p:ph idx="1"/>
          </p:nvPr>
        </p:nvSpPr>
        <p:spPr>
          <a:xfrm>
            <a:off x="6577387" y="1938222"/>
            <a:ext cx="3735013" cy="4351338"/>
          </a:xfrm>
        </p:spPr>
        <p:txBody>
          <a:bodyPr vert="horz" lIns="91440" tIns="45720" rIns="91440" bIns="45720" rtlCol="0">
            <a:normAutofit/>
          </a:bodyPr>
          <a:lstStyle/>
          <a:p>
            <a:pPr>
              <a:lnSpc>
                <a:spcPct val="90000"/>
              </a:lnSpc>
            </a:pPr>
            <a:r>
              <a:rPr lang="en-US" dirty="0"/>
              <a:t>Software process improvement (SPI) initiatives have contributed for a long time to the progress of software development. However, the outcome of such initiatives has not always been as effective as expected. </a:t>
            </a:r>
            <a:endParaRPr lang="en-US" dirty="0"/>
          </a:p>
        </p:txBody>
      </p:sp>
      <p:sp>
        <p:nvSpPr>
          <p:cNvPr id="15" name="Footer Placeholder 14"/>
          <p:cNvSpPr>
            <a:spLocks noGrp="1"/>
          </p:cNvSpPr>
          <p:nvPr>
            <p:ph type="ftr" sz="quarter" idx="11"/>
          </p:nvPr>
        </p:nvSpPr>
        <p:spPr>
          <a:xfrm>
            <a:off x="5979664" y="6356350"/>
            <a:ext cx="4078736" cy="365125"/>
          </a:xfrm>
        </p:spPr>
        <p:txBody>
          <a:bodyPr vert="horz" lIns="91440" tIns="45720" rIns="91440" bIns="45720" rtlCol="0" anchor="ctr">
            <a:normAutofit/>
          </a:bodyPr>
          <a:lstStyle/>
          <a:p>
            <a:pPr marR="0" lvl="0" indent="0" algn="l" fontAlgn="auto">
              <a:spcBef>
                <a:spcPts val="0"/>
              </a:spcBef>
              <a:spcAft>
                <a:spcPts val="600"/>
              </a:spcAft>
              <a:buClrTx/>
              <a:buSzTx/>
              <a:buFontTx/>
              <a:buNone/>
              <a:defRPr/>
            </a:pPr>
            <a:r>
              <a:rPr kumimoji="0" lang="en-US" b="0" i="0" u="none" strike="noStrike" kern="1200" cap="none" spc="0" normalizeH="0" baseline="0" noProof="0">
                <a:ln>
                  <a:noFill/>
                </a:ln>
                <a:solidFill>
                  <a:prstClr val="black">
                    <a:tint val="75000"/>
                  </a:prstClr>
                </a:solidFill>
                <a:effectLst/>
                <a:uLnTx/>
                <a:uFillTx/>
                <a:latin typeface="+mn-lt"/>
                <a:ea typeface="+mn-ea"/>
                <a:cs typeface="+mn-cs"/>
              </a:rPr>
              <a:t>Gamification in SPI</a:t>
            </a:r>
            <a:endParaRPr kumimoji="0" lang="en-US" b="0" i="0" u="none" strike="noStrike" kern="1200" cap="none" spc="0" normalizeH="0" baseline="0" noProof="0">
              <a:ln>
                <a:noFill/>
              </a:ln>
              <a:solidFill>
                <a:prstClr val="black">
                  <a:tint val="75000"/>
                </a:prstClr>
              </a:solidFill>
              <a:effectLst/>
              <a:uLnTx/>
              <a:uFillTx/>
              <a:latin typeface="+mn-lt"/>
              <a:ea typeface="+mn-ea"/>
              <a:cs typeface="+mn-cs"/>
            </a:endParaRPr>
          </a:p>
        </p:txBody>
      </p:sp>
      <p:sp>
        <p:nvSpPr>
          <p:cNvPr id="33" name="Arc 32"/>
          <p:cNvSpPr>
            <a:spLocks noGrp="1" noRot="1" noChangeAspect="1" noMove="1" noResize="1" noEditPoints="1" noAdjustHandles="1" noChangeArrowheads="1" noChangeShapeType="1" noTextEdit="1"/>
          </p:cNvSpPr>
          <p:nvPr/>
        </p:nvSpPr>
        <p:spPr>
          <a:xfrm flipH="1">
            <a:off x="2899690" y="5509119"/>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Shape 34"/>
          <p:cNvSpPr>
            <a:spLocks noGrp="1" noRot="1" noChangeAspect="1" noMove="1" noResize="1" noEditPoints="1" noAdjustHandles="1" noChangeArrowheads="1" noChangeShapeType="1" noTextEdit="1"/>
          </p:cNvSpPr>
          <p:nvPr/>
        </p:nvSpPr>
        <p:spPr>
          <a:xfrm flipH="1">
            <a:off x="3724986"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Slide Number Placeholder 15"/>
          <p:cNvSpPr>
            <a:spLocks noGrp="1"/>
          </p:cNvSpPr>
          <p:nvPr>
            <p:ph type="sldNum" sz="quarter" idx="12"/>
          </p:nvPr>
        </p:nvSpPr>
        <p:spPr>
          <a:xfrm>
            <a:off x="10312400" y="6356350"/>
            <a:ext cx="1041400" cy="365125"/>
          </a:xfrm>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prstClr val="black">
                    <a:tint val="75000"/>
                  </a:prstClr>
                </a:solidFill>
                <a:effectLst/>
                <a:uLnTx/>
                <a:uFillTx/>
              </a:rPr>
            </a:fld>
            <a:endParaRPr kumimoji="0" lang="en-US" b="0" i="0" u="none" strike="noStrike" normalizeH="0" noProof="0">
              <a:ln>
                <a:noFill/>
              </a:ln>
              <a:solidFill>
                <a:prstClr val="black">
                  <a:tint val="75000"/>
                </a:prstClr>
              </a:solidFill>
              <a:effectLst/>
              <a:uLnTx/>
              <a:uFillTx/>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201" y="367075"/>
            <a:ext cx="5120561" cy="1325563"/>
          </a:xfrm>
        </p:spPr>
        <p:txBody>
          <a:bodyPr vert="horz" lIns="91440" tIns="45720" rIns="91440" bIns="45720" rtlCol="0" anchor="ctr">
            <a:normAutofit/>
          </a:bodyPr>
          <a:lstStyle/>
          <a:p>
            <a:r>
              <a:rPr lang="en-US" kern="1200" dirty="0">
                <a:solidFill>
                  <a:schemeClr val="tx1"/>
                </a:solidFill>
                <a:latin typeface="+mj-lt"/>
                <a:ea typeface="+mj-ea"/>
                <a:cs typeface="+mj-cs"/>
              </a:rPr>
              <a:t>Target Goals</a:t>
            </a:r>
            <a:endParaRPr lang="en-US" kern="1200" dirty="0">
              <a:solidFill>
                <a:schemeClr val="tx1"/>
              </a:solidFill>
              <a:latin typeface="+mj-lt"/>
              <a:ea typeface="+mj-ea"/>
              <a:cs typeface="+mj-cs"/>
            </a:endParaRPr>
          </a:p>
        </p:txBody>
      </p:sp>
      <p:sp>
        <p:nvSpPr>
          <p:cNvPr id="5" name="Content Placeholder 4"/>
          <p:cNvSpPr>
            <a:spLocks noGrp="1"/>
          </p:cNvSpPr>
          <p:nvPr>
            <p:ph idx="1"/>
          </p:nvPr>
        </p:nvSpPr>
        <p:spPr>
          <a:xfrm>
            <a:off x="838201" y="1825625"/>
            <a:ext cx="5092194" cy="4351338"/>
          </a:xfrm>
        </p:spPr>
        <p:txBody>
          <a:bodyPr vert="horz" lIns="91440" tIns="45720" rIns="91440" bIns="45720" rtlCol="0">
            <a:normAutofit/>
          </a:bodyPr>
          <a:lstStyle/>
          <a:p>
            <a:pPr marL="342900" indent="-228600">
              <a:buFont typeface="Arial" panose="020B0604020202020204" pitchFamily="34" charset="0"/>
              <a:buChar char="•"/>
            </a:pPr>
            <a:r>
              <a:rPr lang="en-US" dirty="0"/>
              <a:t>So, it's crucial to set clear goals and expectations when using gamification to make sure everyone knows what they're working towards.</a:t>
            </a:r>
            <a:endParaRPr lang="en-US" dirty="0"/>
          </a:p>
        </p:txBody>
      </p:sp>
      <p:sp>
        <p:nvSpPr>
          <p:cNvPr id="32" name="Oval 31"/>
          <p:cNvSpPr>
            <a:spLocks noGrp="1" noRot="1" noChangeAspect="1" noMove="1" noResize="1" noEditPoints="1" noAdjustHandles="1" noChangeArrowheads="1" noChangeShapeType="1" noTextEdit="1"/>
          </p:cNvSpPr>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Placeholder 10" descr="Top view of a go board"/>
          <p:cNvPicPr>
            <a:picLocks noGrp="1" noChangeAspect="1"/>
          </p:cNvPicPr>
          <p:nvPr>
            <p:ph type="pic" sz="quarter" idx="14"/>
          </p:nvPr>
        </p:nvPicPr>
        <p:blipFill rotWithShape="1">
          <a:blip r:embed="rId1"/>
          <a:srcRect l="13871" r="17044" b="-2"/>
          <a:stretch>
            <a:fillRect/>
          </a:stretch>
        </p:blipFill>
        <p:spPr>
          <a:xfrm>
            <a:off x="7901260" y="2727729"/>
            <a:ext cx="4290740"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3" name="Arc 32"/>
          <p:cNvSpPr>
            <a:spLocks noGrp="1" noRot="1" noChangeAspect="1" noMove="1" noResize="1" noEditPoints="1" noAdjustHandles="1" noChangeArrowheads="1" noChangeShapeType="1" noTextEdit="1"/>
          </p:cNvSpPr>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Placeholder 8" descr="Navigating through maze"/>
          <p:cNvPicPr>
            <a:picLocks noGrp="1" noChangeAspect="1"/>
          </p:cNvPicPr>
          <p:nvPr>
            <p:ph type="pic" sz="quarter" idx="13"/>
          </p:nvPr>
        </p:nvPicPr>
        <p:blipFill rotWithShape="1">
          <a:blip r:embed="rId2"/>
          <a:srcRect r="21904" b="4"/>
          <a:stretch>
            <a:fillRect/>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srgbClr val="FFFFFF"/>
                </a:solidFill>
                <a:effectLst/>
                <a:uLnTx/>
                <a:uFillTx/>
              </a:rPr>
            </a:fld>
            <a:endParaRPr kumimoji="0" lang="en-US" b="0" i="0" u="none" strike="noStrike" normalizeH="0" noProof="0">
              <a:ln>
                <a:noFill/>
              </a:ln>
              <a:solidFill>
                <a:srgbClr val="FFFFFF"/>
              </a:solidFill>
              <a:effectLst/>
              <a:uLnTx/>
              <a:uFillTx/>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201" y="367075"/>
            <a:ext cx="5120561" cy="1325563"/>
          </a:xfrm>
        </p:spPr>
        <p:txBody>
          <a:bodyPr vert="horz" lIns="91440" tIns="45720" rIns="91440" bIns="45720" rtlCol="0" anchor="ctr">
            <a:normAutofit/>
          </a:bodyPr>
          <a:lstStyle/>
          <a:p>
            <a:r>
              <a:rPr lang="en-US" kern="1200" dirty="0">
                <a:solidFill>
                  <a:schemeClr val="tx1"/>
                </a:solidFill>
                <a:latin typeface="+mj-lt"/>
                <a:ea typeface="+mj-ea"/>
                <a:cs typeface="+mj-cs"/>
              </a:rPr>
              <a:t>Designing different Strategies</a:t>
            </a:r>
            <a:endParaRPr lang="en-US" kern="1200" dirty="0">
              <a:solidFill>
                <a:schemeClr val="tx1"/>
              </a:solidFill>
              <a:latin typeface="+mj-lt"/>
              <a:ea typeface="+mj-ea"/>
              <a:cs typeface="+mj-cs"/>
            </a:endParaRPr>
          </a:p>
        </p:txBody>
      </p:sp>
      <p:sp>
        <p:nvSpPr>
          <p:cNvPr id="5" name="Content Placeholder 4"/>
          <p:cNvSpPr>
            <a:spLocks noGrp="1"/>
          </p:cNvSpPr>
          <p:nvPr>
            <p:ph idx="1"/>
          </p:nvPr>
        </p:nvSpPr>
        <p:spPr>
          <a:xfrm>
            <a:off x="838201" y="1825625"/>
            <a:ext cx="5092194" cy="4351338"/>
          </a:xfrm>
        </p:spPr>
        <p:txBody>
          <a:bodyPr vert="horz" lIns="91440" tIns="45720" rIns="91440" bIns="45720" rtlCol="0">
            <a:normAutofit/>
          </a:bodyPr>
          <a:lstStyle/>
          <a:p>
            <a:pPr marL="342900" indent="-228600">
              <a:buFont typeface="Arial" panose="020B0604020202020204" pitchFamily="34" charset="0"/>
              <a:buChar char="•"/>
            </a:pPr>
            <a:r>
              <a:rPr lang="en-US" dirty="0"/>
              <a:t>This can be challenging because it requires careful planning and customization to ensure that everyone benefits from the gamification process.</a:t>
            </a:r>
            <a:endParaRPr lang="en-US" dirty="0"/>
          </a:p>
        </p:txBody>
      </p:sp>
      <p:sp>
        <p:nvSpPr>
          <p:cNvPr id="32" name="Oval 31"/>
          <p:cNvSpPr>
            <a:spLocks noGrp="1" noRot="1" noChangeAspect="1" noMove="1" noResize="1" noEditPoints="1" noAdjustHandles="1" noChangeArrowheads="1" noChangeShapeType="1" noTextEdit="1"/>
          </p:cNvSpPr>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Placeholder 10" descr="Top view of a go board"/>
          <p:cNvPicPr>
            <a:picLocks noGrp="1" noChangeAspect="1"/>
          </p:cNvPicPr>
          <p:nvPr>
            <p:ph type="pic" sz="quarter" idx="14"/>
          </p:nvPr>
        </p:nvPicPr>
        <p:blipFill rotWithShape="1">
          <a:blip r:embed="rId1"/>
          <a:srcRect l="13871" r="17044" b="-2"/>
          <a:stretch>
            <a:fillRect/>
          </a:stretch>
        </p:blipFill>
        <p:spPr>
          <a:xfrm>
            <a:off x="7901260" y="2727729"/>
            <a:ext cx="4290740"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3" name="Arc 32"/>
          <p:cNvSpPr>
            <a:spLocks noGrp="1" noRot="1" noChangeAspect="1" noMove="1" noResize="1" noEditPoints="1" noAdjustHandles="1" noChangeArrowheads="1" noChangeShapeType="1" noTextEdit="1"/>
          </p:cNvSpPr>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Placeholder 8" descr="Navigating through maze"/>
          <p:cNvPicPr>
            <a:picLocks noGrp="1" noChangeAspect="1"/>
          </p:cNvPicPr>
          <p:nvPr>
            <p:ph type="pic" sz="quarter" idx="13"/>
          </p:nvPr>
        </p:nvPicPr>
        <p:blipFill rotWithShape="1">
          <a:blip r:embed="rId2"/>
          <a:srcRect r="21904" b="4"/>
          <a:stretch>
            <a:fillRect/>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srgbClr val="FFFFFF"/>
                </a:solidFill>
                <a:effectLst/>
                <a:uLnTx/>
                <a:uFillTx/>
              </a:rPr>
            </a:fld>
            <a:endParaRPr kumimoji="0" lang="en-US" b="0" i="0" u="none" strike="noStrike" normalizeH="0" noProof="0">
              <a:ln>
                <a:noFill/>
              </a:ln>
              <a:solidFill>
                <a:srgbClr val="FFFFFF"/>
              </a:solidFill>
              <a:effectLst/>
              <a:uLnTx/>
              <a:uFillTx/>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201" y="367075"/>
            <a:ext cx="5120561" cy="1325563"/>
          </a:xfrm>
        </p:spPr>
        <p:txBody>
          <a:bodyPr vert="horz" lIns="91440" tIns="45720" rIns="91440" bIns="45720" rtlCol="0" anchor="ctr">
            <a:normAutofit/>
          </a:bodyPr>
          <a:lstStyle/>
          <a:p>
            <a:r>
              <a:rPr lang="en-US" kern="1200" dirty="0">
                <a:solidFill>
                  <a:schemeClr val="tx1"/>
                </a:solidFill>
                <a:latin typeface="+mj-lt"/>
                <a:ea typeface="+mj-ea"/>
                <a:cs typeface="+mj-cs"/>
              </a:rPr>
              <a:t>Choosing Appropriate Approach</a:t>
            </a:r>
            <a:endParaRPr lang="en-US" kern="1200" dirty="0">
              <a:solidFill>
                <a:schemeClr val="tx1"/>
              </a:solidFill>
              <a:latin typeface="+mj-lt"/>
              <a:ea typeface="+mj-ea"/>
              <a:cs typeface="+mj-cs"/>
            </a:endParaRPr>
          </a:p>
        </p:txBody>
      </p:sp>
      <p:sp>
        <p:nvSpPr>
          <p:cNvPr id="5" name="Content Placeholder 4"/>
          <p:cNvSpPr>
            <a:spLocks noGrp="1"/>
          </p:cNvSpPr>
          <p:nvPr>
            <p:ph idx="1"/>
          </p:nvPr>
        </p:nvSpPr>
        <p:spPr>
          <a:xfrm>
            <a:off x="838201" y="1825625"/>
            <a:ext cx="5092194" cy="4351338"/>
          </a:xfrm>
        </p:spPr>
        <p:txBody>
          <a:bodyPr vert="horz" lIns="91440" tIns="45720" rIns="91440" bIns="45720" rtlCol="0">
            <a:normAutofit/>
          </a:bodyPr>
          <a:lstStyle/>
          <a:p>
            <a:pPr marL="342900" indent="-228600">
              <a:buFont typeface="Arial" panose="020B0604020202020204" pitchFamily="34" charset="0"/>
              <a:buChar char="•"/>
            </a:pPr>
            <a:r>
              <a:rPr lang="en-US" dirty="0"/>
              <a:t>here you have to decide when to give reward, how to use them, and when to use them</a:t>
            </a:r>
            <a:endParaRPr lang="en-US" dirty="0"/>
          </a:p>
        </p:txBody>
      </p:sp>
      <p:sp>
        <p:nvSpPr>
          <p:cNvPr id="32" name="Oval 31"/>
          <p:cNvSpPr>
            <a:spLocks noGrp="1" noRot="1" noChangeAspect="1" noMove="1" noResize="1" noEditPoints="1" noAdjustHandles="1" noChangeArrowheads="1" noChangeShapeType="1" noTextEdit="1"/>
          </p:cNvSpPr>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Placeholder 10" descr="Top view of a go board"/>
          <p:cNvPicPr>
            <a:picLocks noGrp="1" noChangeAspect="1"/>
          </p:cNvPicPr>
          <p:nvPr>
            <p:ph type="pic" sz="quarter" idx="14"/>
          </p:nvPr>
        </p:nvPicPr>
        <p:blipFill rotWithShape="1">
          <a:blip r:embed="rId1"/>
          <a:srcRect l="13871" r="17044" b="-2"/>
          <a:stretch>
            <a:fillRect/>
          </a:stretch>
        </p:blipFill>
        <p:spPr>
          <a:xfrm>
            <a:off x="7901260" y="2727729"/>
            <a:ext cx="4290740"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3" name="Arc 32"/>
          <p:cNvSpPr>
            <a:spLocks noGrp="1" noRot="1" noChangeAspect="1" noMove="1" noResize="1" noEditPoints="1" noAdjustHandles="1" noChangeArrowheads="1" noChangeShapeType="1" noTextEdit="1"/>
          </p:cNvSpPr>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Placeholder 8" descr="Navigating through maze"/>
          <p:cNvPicPr>
            <a:picLocks noGrp="1" noChangeAspect="1"/>
          </p:cNvPicPr>
          <p:nvPr>
            <p:ph type="pic" sz="quarter" idx="13"/>
          </p:nvPr>
        </p:nvPicPr>
        <p:blipFill rotWithShape="1">
          <a:blip r:embed="rId2"/>
          <a:srcRect r="21904" b="4"/>
          <a:stretch>
            <a:fillRect/>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srgbClr val="FFFFFF"/>
                </a:solidFill>
                <a:effectLst/>
                <a:uLnTx/>
                <a:uFillTx/>
              </a:rPr>
            </a:fld>
            <a:endParaRPr kumimoji="0" lang="en-US" b="0" i="0" u="none" strike="noStrike" normalizeH="0" noProof="0">
              <a:ln>
                <a:noFill/>
              </a:ln>
              <a:solidFill>
                <a:srgbClr val="FFFFFF"/>
              </a:solidFill>
              <a:effectLst/>
              <a:uLnTx/>
              <a:uFillTx/>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201" y="367075"/>
            <a:ext cx="5120561" cy="1325563"/>
          </a:xfrm>
        </p:spPr>
        <p:txBody>
          <a:bodyPr vert="horz" lIns="91440" tIns="45720" rIns="91440" bIns="45720" rtlCol="0" anchor="ctr">
            <a:normAutofit/>
          </a:bodyPr>
          <a:lstStyle/>
          <a:p>
            <a:r>
              <a:rPr lang="en-US" dirty="0"/>
              <a:t>Lack of empirical data</a:t>
            </a:r>
            <a:endParaRPr lang="en-US" kern="1200" dirty="0">
              <a:solidFill>
                <a:schemeClr val="tx1"/>
              </a:solidFill>
              <a:latin typeface="+mj-lt"/>
              <a:ea typeface="+mj-ea"/>
              <a:cs typeface="+mj-cs"/>
            </a:endParaRPr>
          </a:p>
        </p:txBody>
      </p:sp>
      <p:sp>
        <p:nvSpPr>
          <p:cNvPr id="5" name="Content Placeholder 4"/>
          <p:cNvSpPr>
            <a:spLocks noGrp="1"/>
          </p:cNvSpPr>
          <p:nvPr>
            <p:ph idx="1"/>
          </p:nvPr>
        </p:nvSpPr>
        <p:spPr>
          <a:xfrm>
            <a:off x="838201" y="1825625"/>
            <a:ext cx="5092194" cy="4351338"/>
          </a:xfrm>
        </p:spPr>
        <p:txBody>
          <a:bodyPr vert="horz" lIns="91440" tIns="45720" rIns="91440" bIns="45720" rtlCol="0">
            <a:normAutofit/>
          </a:bodyPr>
          <a:lstStyle/>
          <a:p>
            <a:pPr marL="342900" indent="-228600">
              <a:buFont typeface="Arial" panose="020B0604020202020204" pitchFamily="34" charset="0"/>
              <a:buChar char="•"/>
            </a:pPr>
            <a:r>
              <a:rPr lang="en-US" dirty="0"/>
              <a:t>Even with the information provided in primary studies about the effectiveness of gamification in SPI, the data are hard to generalize given that the majority of experiments were not conducted in a real organizational setting</a:t>
            </a:r>
            <a:endParaRPr lang="en-US" dirty="0"/>
          </a:p>
        </p:txBody>
      </p:sp>
      <p:sp>
        <p:nvSpPr>
          <p:cNvPr id="32" name="Oval 31"/>
          <p:cNvSpPr>
            <a:spLocks noGrp="1" noRot="1" noChangeAspect="1" noMove="1" noResize="1" noEditPoints="1" noAdjustHandles="1" noChangeArrowheads="1" noChangeShapeType="1" noTextEdit="1"/>
          </p:cNvSpPr>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Placeholder 10" descr="Top view of a go board"/>
          <p:cNvPicPr>
            <a:picLocks noGrp="1" noChangeAspect="1"/>
          </p:cNvPicPr>
          <p:nvPr>
            <p:ph type="pic" sz="quarter" idx="14"/>
          </p:nvPr>
        </p:nvPicPr>
        <p:blipFill rotWithShape="1">
          <a:blip r:embed="rId1"/>
          <a:srcRect l="13871" r="17044" b="-2"/>
          <a:stretch>
            <a:fillRect/>
          </a:stretch>
        </p:blipFill>
        <p:spPr>
          <a:xfrm>
            <a:off x="7901260" y="2727729"/>
            <a:ext cx="4290740"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3" name="Arc 32"/>
          <p:cNvSpPr>
            <a:spLocks noGrp="1" noRot="1" noChangeAspect="1" noMove="1" noResize="1" noEditPoints="1" noAdjustHandles="1" noChangeArrowheads="1" noChangeShapeType="1" noTextEdit="1"/>
          </p:cNvSpPr>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Placeholder 8" descr="Navigating through maze"/>
          <p:cNvPicPr>
            <a:picLocks noGrp="1" noChangeAspect="1"/>
          </p:cNvPicPr>
          <p:nvPr>
            <p:ph type="pic" sz="quarter" idx="13"/>
          </p:nvPr>
        </p:nvPicPr>
        <p:blipFill rotWithShape="1">
          <a:blip r:embed="rId2"/>
          <a:srcRect r="21904" b="4"/>
          <a:stretch>
            <a:fillRect/>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srgbClr val="FFFFFF"/>
                </a:solidFill>
                <a:effectLst/>
                <a:uLnTx/>
                <a:uFillTx/>
              </a:rPr>
            </a:fld>
            <a:endParaRPr kumimoji="0" lang="en-US" b="0" i="0" u="none" strike="noStrike" normalizeH="0" noProof="0">
              <a:ln>
                <a:noFill/>
              </a:ln>
              <a:solidFill>
                <a:srgbClr val="FFFFFF"/>
              </a:solidFill>
              <a:effectLst/>
              <a:uLnTx/>
              <a:uFillTx/>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838201" y="367075"/>
            <a:ext cx="5120561" cy="1325563"/>
          </a:xfrm>
        </p:spPr>
        <p:txBody>
          <a:bodyPr vert="horz" lIns="91440" tIns="45720" rIns="91440" bIns="45720" rtlCol="0" anchor="ctr">
            <a:normAutofit/>
          </a:bodyPr>
          <a:lstStyle/>
          <a:p>
            <a:r>
              <a:rPr lang="en-US" dirty="0"/>
              <a:t>Managing Additional Efforts:</a:t>
            </a:r>
            <a:endParaRPr lang="en-US" kern="1200" dirty="0">
              <a:solidFill>
                <a:schemeClr val="tx1"/>
              </a:solidFill>
              <a:latin typeface="+mj-lt"/>
              <a:ea typeface="+mj-ea"/>
              <a:cs typeface="+mj-cs"/>
            </a:endParaRPr>
          </a:p>
        </p:txBody>
      </p:sp>
      <p:sp>
        <p:nvSpPr>
          <p:cNvPr id="5" name="Content Placeholder 4"/>
          <p:cNvSpPr>
            <a:spLocks noGrp="1"/>
          </p:cNvSpPr>
          <p:nvPr>
            <p:ph idx="1"/>
          </p:nvPr>
        </p:nvSpPr>
        <p:spPr>
          <a:xfrm>
            <a:off x="838201" y="1825625"/>
            <a:ext cx="5092194" cy="4351338"/>
          </a:xfrm>
        </p:spPr>
        <p:txBody>
          <a:bodyPr vert="horz" lIns="91440" tIns="45720" rIns="91440" bIns="45720" rtlCol="0">
            <a:normAutofit/>
          </a:bodyPr>
          <a:lstStyle/>
          <a:p>
            <a:pPr marL="342900" indent="-228600">
              <a:buFont typeface="Arial" panose="020B0604020202020204" pitchFamily="34" charset="0"/>
              <a:buChar char="•"/>
            </a:pPr>
            <a:r>
              <a:rPr lang="en-US" dirty="0"/>
              <a:t>Gamifying a process should not impose a significant change that enforces learning about gamification or completely transforming the way people work</a:t>
            </a:r>
            <a:endParaRPr lang="en-US" dirty="0"/>
          </a:p>
          <a:p>
            <a:pPr marL="342900" indent="-228600">
              <a:buFont typeface="Arial" panose="020B0604020202020204" pitchFamily="34" charset="0"/>
              <a:buChar char="•"/>
            </a:pPr>
            <a:r>
              <a:rPr lang="en-US" dirty="0" err="1"/>
              <a:t>Github</a:t>
            </a:r>
            <a:r>
              <a:rPr lang="en-US" dirty="0"/>
              <a:t> to </a:t>
            </a:r>
            <a:r>
              <a:rPr lang="en-US" dirty="0" err="1"/>
              <a:t>Gamiware</a:t>
            </a:r>
            <a:endParaRPr lang="en-US" dirty="0"/>
          </a:p>
        </p:txBody>
      </p:sp>
      <p:sp>
        <p:nvSpPr>
          <p:cNvPr id="32" name="Oval 31"/>
          <p:cNvSpPr>
            <a:spLocks noGrp="1" noRot="1" noChangeAspect="1" noMove="1" noResize="1" noEditPoints="1" noAdjustHandles="1" noChangeArrowheads="1" noChangeShapeType="1" noTextEdit="1"/>
          </p:cNvSpPr>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Placeholder 10" descr="Top view of a go board"/>
          <p:cNvPicPr>
            <a:picLocks noGrp="1" noChangeAspect="1"/>
          </p:cNvPicPr>
          <p:nvPr>
            <p:ph type="pic" sz="quarter" idx="14"/>
          </p:nvPr>
        </p:nvPicPr>
        <p:blipFill rotWithShape="1">
          <a:blip r:embed="rId1"/>
          <a:srcRect l="13871" r="17044" b="-2"/>
          <a:stretch>
            <a:fillRect/>
          </a:stretch>
        </p:blipFill>
        <p:spPr>
          <a:xfrm>
            <a:off x="7901260" y="2727729"/>
            <a:ext cx="4290740"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3" name="Arc 32"/>
          <p:cNvSpPr>
            <a:spLocks noGrp="1" noRot="1" noChangeAspect="1" noMove="1" noResize="1" noEditPoints="1" noAdjustHandles="1" noChangeArrowheads="1" noChangeShapeType="1" noTextEdit="1"/>
          </p:cNvSpPr>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Placeholder 8" descr="Navigating through maze"/>
          <p:cNvPicPr>
            <a:picLocks noGrp="1" noChangeAspect="1"/>
          </p:cNvPicPr>
          <p:nvPr>
            <p:ph type="pic" sz="quarter" idx="13"/>
          </p:nvPr>
        </p:nvPicPr>
        <p:blipFill rotWithShape="1">
          <a:blip r:embed="rId2"/>
          <a:srcRect r="21904" b="4"/>
          <a:stretch>
            <a:fillRect/>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13" name="Footer Placeholder 1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srgbClr val="FFFFFF"/>
                </a:solidFill>
                <a:effectLst/>
                <a:uLnTx/>
                <a:uFillTx/>
              </a:rPr>
            </a:fld>
            <a:endParaRPr kumimoji="0" lang="en-US" b="0" i="0" u="none" strike="noStrike" normalizeH="0" noProof="0">
              <a:ln>
                <a:noFill/>
              </a:ln>
              <a:solidFill>
                <a:srgbClr val="FFFFFF"/>
              </a:solidFill>
              <a:effectLst/>
              <a:uLnTx/>
              <a:uFillTx/>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rgbClr val="FFFFFF"/>
                </a:solidFill>
              </a:rPr>
              <a:t>CONCULUSION</a:t>
            </a:r>
            <a:endParaRPr lang="en-US" sz="5400" dirty="0">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SPI</a:t>
            </a:r>
            <a:endParaRPr lang="en-US" dirty="0"/>
          </a:p>
        </p:txBody>
      </p:sp>
      <p:sp>
        <p:nvSpPr>
          <p:cNvPr id="5" name="Content Placeholder 4"/>
          <p:cNvSpPr>
            <a:spLocks noGrp="1"/>
          </p:cNvSpPr>
          <p:nvPr>
            <p:ph idx="1"/>
          </p:nvPr>
        </p:nvSpPr>
        <p:spPr>
          <a:xfrm>
            <a:off x="841375" y="1346200"/>
            <a:ext cx="5093335" cy="1381125"/>
          </a:xfrm>
        </p:spPr>
        <p:txBody>
          <a:bodyPr/>
          <a:lstStyle/>
          <a:p>
            <a:pPr marL="285750" indent="-285750">
              <a:buFont typeface="Wingdings" panose="05000000000000000000" charset="0"/>
              <a:buChar char="v"/>
            </a:pPr>
            <a:r>
              <a:rPr lang="en-US" sz="1800" dirty="0"/>
              <a:t>Same Like BPR but for Software Buisnesses</a:t>
            </a:r>
            <a:endParaRPr lang="en-US" sz="1800" dirty="0"/>
          </a:p>
          <a:p>
            <a:pPr marL="285750" indent="-285750">
              <a:buFont typeface="Wingdings" panose="05000000000000000000" charset="0"/>
              <a:buChar char="v"/>
            </a:pPr>
            <a:r>
              <a:rPr lang="en-US" sz="1800" dirty="0"/>
              <a:t>Goal to improve whole Software development Process</a:t>
            </a:r>
            <a:endParaRPr lang="en-US" sz="1800" dirty="0"/>
          </a:p>
        </p:txBody>
      </p:sp>
      <p:pic>
        <p:nvPicPr>
          <p:cNvPr id="9" name="Picture Placeholder 8" descr="boy playing with space ship toys"/>
          <p:cNvPicPr>
            <a:picLocks noGrp="1" noChangeAspect="1"/>
          </p:cNvPicPr>
          <p:nvPr>
            <p:ph type="pic" sz="quarter" idx="13"/>
          </p:nvPr>
        </p:nvPicPr>
        <p:blipFill rotWithShape="1">
          <a:blip r:embed="rId1"/>
          <a:srcRect l="20" r="20"/>
          <a:stretch>
            <a:fillRect/>
          </a:stretch>
        </p:blipFill>
        <p:spPr/>
      </p:pic>
      <p:pic>
        <p:nvPicPr>
          <p:cNvPr id="11" name="Picture Placeholder 10" descr="little girl sitting on steps reading a book"/>
          <p:cNvPicPr>
            <a:picLocks noGrp="1" noChangeAspect="1"/>
          </p:cNvPicPr>
          <p:nvPr>
            <p:ph type="pic" sz="quarter" idx="14"/>
          </p:nvPr>
        </p:nvPicPr>
        <p:blipFill rotWithShape="1">
          <a:blip r:embed="rId2"/>
          <a:srcRect t="23" b="23"/>
          <a:stretch>
            <a:fillRect/>
          </a:stretch>
        </p:blipFill>
        <p:spPr/>
      </p:pic>
      <p:sp>
        <p:nvSpPr>
          <p:cNvPr id="13" name="Footer Placeholder 12"/>
          <p:cNvSpPr>
            <a:spLocks noGrp="1"/>
          </p:cNvSpPr>
          <p:nvPr>
            <p:ph type="ftr" sz="quarter" idx="11"/>
          </p:nvPr>
        </p:nvSpPr>
        <p:spPr/>
        <p:txBody>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itle 3"/>
          <p:cNvSpPr>
            <a:spLocks noGrp="1"/>
          </p:cNvSpPr>
          <p:nvPr/>
        </p:nvSpPr>
        <p:spPr>
          <a:xfrm>
            <a:off x="841248" y="2639695"/>
            <a:ext cx="51206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Challenges of SPI</a:t>
            </a:r>
            <a:endParaRPr lang="en-US" dirty="0"/>
          </a:p>
        </p:txBody>
      </p:sp>
      <p:sp>
        <p:nvSpPr>
          <p:cNvPr id="3" name="Content Placeholder 4"/>
          <p:cNvSpPr>
            <a:spLocks noGrp="1"/>
          </p:cNvSpPr>
          <p:nvPr/>
        </p:nvSpPr>
        <p:spPr>
          <a:xfrm>
            <a:off x="968375" y="3587115"/>
            <a:ext cx="5093335" cy="2768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charset="0"/>
              <a:buChar char="v"/>
            </a:pPr>
            <a:r>
              <a:rPr lang="en-US" sz="1800" dirty="0"/>
              <a:t>Motifvating People</a:t>
            </a:r>
            <a:endParaRPr lang="en-US" sz="1800" dirty="0"/>
          </a:p>
          <a:p>
            <a:pPr marL="742950" lvl="1" indent="-285750">
              <a:buFont typeface="Arial" panose="020B0604020202020204" pitchFamily="34" charset="0"/>
              <a:buChar char="•"/>
            </a:pPr>
            <a:r>
              <a:rPr lang="en-US" sz="1800" dirty="0"/>
              <a:t>Biggest Challenge</a:t>
            </a:r>
            <a:endParaRPr lang="en-US" sz="1800" dirty="0"/>
          </a:p>
          <a:p>
            <a:pPr marL="285750" indent="-285750">
              <a:buFont typeface="Wingdings" panose="05000000000000000000" charset="0"/>
              <a:buChar char="v"/>
            </a:pPr>
            <a:r>
              <a:rPr lang="en-US" sz="1800" dirty="0"/>
              <a:t>Gamification as a Solution</a:t>
            </a:r>
            <a:endParaRPr lang="en-US" sz="1800" dirty="0"/>
          </a:p>
          <a:p>
            <a:pPr marL="742950" lvl="1" indent="-285750">
              <a:buFont typeface="Wingdings" panose="05000000000000000000" charset="0"/>
              <a:buChar char="v"/>
            </a:pPr>
            <a:r>
              <a:rPr lang="en-US" sz="1800" dirty="0"/>
              <a:t>Better than other soluions</a:t>
            </a:r>
            <a:endParaRPr lang="en-US" sz="1800" dirty="0"/>
          </a:p>
          <a:p>
            <a:pPr marL="742950" lvl="1" indent="-285750">
              <a:buFont typeface="Wingdings" panose="05000000000000000000" charset="0"/>
              <a:buChar char="v"/>
            </a:pPr>
            <a:r>
              <a:rPr lang="en-US" sz="1800" dirty="0"/>
              <a:t>Reason for Good</a:t>
            </a:r>
            <a:endParaRPr lang="en-US" sz="1800" dirty="0"/>
          </a:p>
          <a:p>
            <a:pPr marL="742950" lvl="1" indent="-285750">
              <a:buFont typeface="Wingdings" panose="05000000000000000000" charset="0"/>
              <a:buChar char="v"/>
            </a:pPr>
            <a:r>
              <a:rPr lang="en-US" sz="1800" dirty="0"/>
              <a:t>Reason for Bad</a:t>
            </a:r>
            <a:endParaRPr lang="en-US" sz="1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 Change SPI</a:t>
            </a:r>
            <a:endParaRPr lang="en-US" dirty="0"/>
          </a:p>
        </p:txBody>
      </p:sp>
      <p:sp>
        <p:nvSpPr>
          <p:cNvPr id="5" name="Content Placeholder 4"/>
          <p:cNvSpPr>
            <a:spLocks noGrp="1"/>
          </p:cNvSpPr>
          <p:nvPr>
            <p:ph idx="1"/>
          </p:nvPr>
        </p:nvSpPr>
        <p:spPr>
          <a:xfrm>
            <a:off x="841375" y="1346200"/>
            <a:ext cx="5093335" cy="1547495"/>
          </a:xfrm>
        </p:spPr>
        <p:txBody>
          <a:bodyPr>
            <a:normAutofit lnSpcReduction="20000"/>
          </a:bodyPr>
          <a:lstStyle/>
          <a:p>
            <a:pPr marL="285750" indent="-285750">
              <a:buFont typeface="Wingdings" panose="05000000000000000000" charset="0"/>
              <a:buChar char="v"/>
            </a:pPr>
            <a:r>
              <a:rPr lang="en-US" sz="1800" dirty="0"/>
              <a:t>Process</a:t>
            </a:r>
            <a:endParaRPr lang="en-US" sz="1800" dirty="0"/>
          </a:p>
          <a:p>
            <a:pPr marL="285750" indent="-285750">
              <a:buFont typeface="Wingdings" panose="05000000000000000000" charset="0"/>
              <a:buChar char="v"/>
            </a:pPr>
            <a:r>
              <a:rPr lang="en-US" sz="1800" dirty="0"/>
              <a:t>Structure</a:t>
            </a:r>
            <a:endParaRPr lang="en-US" sz="1800" dirty="0"/>
          </a:p>
          <a:p>
            <a:pPr marL="285750" indent="-285750">
              <a:buFont typeface="Wingdings" panose="05000000000000000000" charset="0"/>
              <a:buChar char="v"/>
            </a:pPr>
            <a:r>
              <a:rPr lang="en-US" sz="1800" dirty="0"/>
              <a:t>Management</a:t>
            </a:r>
            <a:endParaRPr lang="en-US" sz="1800" dirty="0"/>
          </a:p>
          <a:p>
            <a:pPr marL="285750" indent="-285750">
              <a:buFont typeface="Wingdings" panose="05000000000000000000" charset="0"/>
              <a:buChar char="v"/>
            </a:pPr>
            <a:r>
              <a:rPr lang="en-US" sz="1800" dirty="0"/>
              <a:t>People (IMPORTANT)</a:t>
            </a:r>
            <a:endParaRPr lang="en-US" sz="1800" dirty="0"/>
          </a:p>
        </p:txBody>
      </p:sp>
      <p:pic>
        <p:nvPicPr>
          <p:cNvPr id="9" name="Picture Placeholder 8" descr="boy playing with space ship toys"/>
          <p:cNvPicPr>
            <a:picLocks noGrp="1" noChangeAspect="1"/>
          </p:cNvPicPr>
          <p:nvPr>
            <p:ph type="pic" sz="quarter" idx="13"/>
          </p:nvPr>
        </p:nvPicPr>
        <p:blipFill rotWithShape="1">
          <a:blip r:embed="rId1"/>
          <a:srcRect l="20" r="20"/>
          <a:stretch>
            <a:fillRect/>
          </a:stretch>
        </p:blipFill>
        <p:spPr/>
      </p:pic>
      <p:pic>
        <p:nvPicPr>
          <p:cNvPr id="11" name="Picture Placeholder 10" descr="little girl sitting on steps reading a book"/>
          <p:cNvPicPr>
            <a:picLocks noGrp="1" noChangeAspect="1"/>
          </p:cNvPicPr>
          <p:nvPr>
            <p:ph type="pic" sz="quarter" idx="14"/>
          </p:nvPr>
        </p:nvPicPr>
        <p:blipFill rotWithShape="1">
          <a:blip r:embed="rId2"/>
          <a:srcRect t="23" b="23"/>
          <a:stretch>
            <a:fillRect/>
          </a:stretch>
        </p:blipFill>
        <p:spPr/>
      </p:pic>
      <p:sp>
        <p:nvSpPr>
          <p:cNvPr id="13" name="Footer Placeholder 12"/>
          <p:cNvSpPr>
            <a:spLocks noGrp="1"/>
          </p:cNvSpPr>
          <p:nvPr>
            <p:ph type="ftr" sz="quarter" idx="11"/>
          </p:nvPr>
        </p:nvSpPr>
        <p:spPr/>
        <p:txBody>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itle 3"/>
          <p:cNvSpPr>
            <a:spLocks noGrp="1"/>
          </p:cNvSpPr>
          <p:nvPr/>
        </p:nvSpPr>
        <p:spPr>
          <a:xfrm>
            <a:off x="841248" y="2639695"/>
            <a:ext cx="5120640" cy="132588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Ways to Motivate</a:t>
            </a:r>
            <a:endParaRPr lang="en-US" dirty="0"/>
          </a:p>
        </p:txBody>
      </p:sp>
      <p:sp>
        <p:nvSpPr>
          <p:cNvPr id="3" name="Content Placeholder 4"/>
          <p:cNvSpPr>
            <a:spLocks noGrp="1"/>
          </p:cNvSpPr>
          <p:nvPr/>
        </p:nvSpPr>
        <p:spPr>
          <a:xfrm>
            <a:off x="968375" y="3587115"/>
            <a:ext cx="5093335" cy="2768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charset="0"/>
              <a:buChar char="v"/>
            </a:pPr>
            <a:r>
              <a:rPr lang="en-US" sz="1800" dirty="0"/>
              <a:t>Recving Rewards </a:t>
            </a:r>
            <a:endParaRPr lang="en-US" sz="1800" dirty="0"/>
          </a:p>
          <a:p>
            <a:pPr marL="742950" lvl="1" indent="-285750">
              <a:buFont typeface="Arial" panose="020B0604020202020204" pitchFamily="34" charset="0"/>
              <a:buChar char="•"/>
            </a:pPr>
            <a:r>
              <a:rPr lang="en-US" sz="1800" dirty="0"/>
              <a:t>Incentives</a:t>
            </a:r>
            <a:endParaRPr lang="en-US" sz="1800" dirty="0"/>
          </a:p>
          <a:p>
            <a:pPr marL="742950" lvl="1" indent="-285750">
              <a:buFont typeface="Arial" panose="020B0604020202020204" pitchFamily="34" charset="0"/>
              <a:buChar char="•"/>
            </a:pPr>
            <a:r>
              <a:rPr lang="en-US" sz="1800" dirty="0"/>
              <a:t>Bonuses</a:t>
            </a:r>
            <a:endParaRPr lang="en-US" sz="1800" dirty="0"/>
          </a:p>
          <a:p>
            <a:pPr marL="285750" indent="-285750">
              <a:buFont typeface="Wingdings" panose="05000000000000000000" charset="0"/>
              <a:buChar char="v"/>
            </a:pPr>
            <a:r>
              <a:rPr lang="en-US" sz="1800" dirty="0"/>
              <a:t>Visible Success</a:t>
            </a:r>
            <a:endParaRPr lang="en-US" sz="1800" dirty="0"/>
          </a:p>
          <a:p>
            <a:pPr marL="742950" lvl="1" indent="-285750">
              <a:buFont typeface="Arial" panose="020B0604020202020204" pitchFamily="34" charset="0"/>
              <a:buChar char="•"/>
            </a:pPr>
            <a:r>
              <a:rPr lang="en-US" sz="1800" dirty="0"/>
              <a:t>How much work they done</a:t>
            </a:r>
            <a:endParaRPr lang="en-US" sz="1800" dirty="0"/>
          </a:p>
          <a:p>
            <a:pPr marL="742950" lvl="1" indent="-285750">
              <a:buFont typeface="Arial" panose="020B0604020202020204" pitchFamily="34" charset="0"/>
              <a:buChar char="•"/>
            </a:pPr>
            <a:r>
              <a:rPr lang="en-US" sz="1800" dirty="0"/>
              <a:t>How much work is left</a:t>
            </a:r>
            <a:endParaRPr lang="en-US" sz="1800" dirty="0"/>
          </a:p>
          <a:p>
            <a:pPr marL="742950" lvl="1" indent="-285750">
              <a:buFont typeface="Arial" panose="020B0604020202020204" pitchFamily="34" charset="0"/>
              <a:buChar char="•"/>
            </a:pPr>
            <a:r>
              <a:rPr lang="en-US" sz="1800" dirty="0"/>
              <a:t>Leaderboards</a:t>
            </a:r>
            <a:endParaRPr lang="en-US" sz="1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Gamification</a:t>
            </a:r>
            <a:endParaRPr lang="en-US" dirty="0"/>
          </a:p>
        </p:txBody>
      </p:sp>
      <p:sp>
        <p:nvSpPr>
          <p:cNvPr id="5" name="Content Placeholder 4"/>
          <p:cNvSpPr>
            <a:spLocks noGrp="1"/>
          </p:cNvSpPr>
          <p:nvPr>
            <p:ph idx="1"/>
          </p:nvPr>
        </p:nvSpPr>
        <p:spPr>
          <a:xfrm>
            <a:off x="841375" y="1346200"/>
            <a:ext cx="5093335" cy="1038860"/>
          </a:xfrm>
        </p:spPr>
        <p:txBody>
          <a:bodyPr>
            <a:normAutofit lnSpcReduction="10000"/>
          </a:bodyPr>
          <a:lstStyle/>
          <a:p>
            <a:pPr marL="285750" indent="-285750">
              <a:buFont typeface="Wingdings" panose="05000000000000000000" charset="0"/>
              <a:buChar char="v"/>
            </a:pPr>
            <a:r>
              <a:rPr lang="en-US" sz="1800" dirty="0"/>
              <a:t>A Motivational Technique</a:t>
            </a:r>
            <a:endParaRPr lang="en-US" sz="1800" dirty="0"/>
          </a:p>
          <a:p>
            <a:pPr marL="285750" indent="-285750">
              <a:buFont typeface="Wingdings" panose="05000000000000000000" charset="0"/>
              <a:buChar char="v"/>
            </a:pPr>
            <a:r>
              <a:rPr lang="en-US" sz="1800" dirty="0"/>
              <a:t>To Encourage and Facilitate new behaviours</a:t>
            </a:r>
            <a:endParaRPr lang="en-US" sz="1800" dirty="0"/>
          </a:p>
        </p:txBody>
      </p:sp>
      <p:pic>
        <p:nvPicPr>
          <p:cNvPr id="9" name="Picture Placeholder 8" descr="boy playing with space ship toys"/>
          <p:cNvPicPr>
            <a:picLocks noGrp="1" noChangeAspect="1"/>
          </p:cNvPicPr>
          <p:nvPr>
            <p:ph type="pic" sz="quarter" idx="13"/>
          </p:nvPr>
        </p:nvPicPr>
        <p:blipFill rotWithShape="1">
          <a:blip r:embed="rId1"/>
          <a:srcRect l="20" r="20"/>
          <a:stretch>
            <a:fillRect/>
          </a:stretch>
        </p:blipFill>
        <p:spPr/>
      </p:pic>
      <p:pic>
        <p:nvPicPr>
          <p:cNvPr id="11" name="Picture Placeholder 10" descr="little girl sitting on steps reading a book"/>
          <p:cNvPicPr>
            <a:picLocks noGrp="1" noChangeAspect="1"/>
          </p:cNvPicPr>
          <p:nvPr>
            <p:ph type="pic" sz="quarter" idx="14"/>
          </p:nvPr>
        </p:nvPicPr>
        <p:blipFill rotWithShape="1">
          <a:blip r:embed="rId2"/>
          <a:srcRect t="23" b="23"/>
          <a:stretch>
            <a:fillRect/>
          </a:stretch>
        </p:blipFill>
        <p:spPr/>
      </p:pic>
      <p:sp>
        <p:nvSpPr>
          <p:cNvPr id="13" name="Footer Placeholder 12"/>
          <p:cNvSpPr>
            <a:spLocks noGrp="1"/>
          </p:cNvSpPr>
          <p:nvPr>
            <p:ph type="ftr" sz="quarter" idx="11"/>
          </p:nvPr>
        </p:nvSpPr>
        <p:spPr/>
        <p:txBody>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itle 3"/>
          <p:cNvSpPr>
            <a:spLocks noGrp="1"/>
          </p:cNvSpPr>
          <p:nvPr/>
        </p:nvSpPr>
        <p:spPr>
          <a:xfrm>
            <a:off x="841248" y="2260600"/>
            <a:ext cx="5120640" cy="1325880"/>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Implementing Gamification in SPI</a:t>
            </a:r>
            <a:endParaRPr lang="en-US" sz="2800" dirty="0"/>
          </a:p>
        </p:txBody>
      </p:sp>
      <p:sp>
        <p:nvSpPr>
          <p:cNvPr id="3" name="Content Placeholder 4"/>
          <p:cNvSpPr>
            <a:spLocks noGrp="1"/>
          </p:cNvSpPr>
          <p:nvPr/>
        </p:nvSpPr>
        <p:spPr>
          <a:xfrm>
            <a:off x="968375" y="3408680"/>
            <a:ext cx="5601335" cy="27686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charset="0"/>
              <a:buChar char="v"/>
            </a:pPr>
            <a:r>
              <a:rPr lang="en-US" sz="1800" dirty="0"/>
              <a:t>Issues To Resolve</a:t>
            </a:r>
            <a:endParaRPr lang="en-US" sz="1800" dirty="0"/>
          </a:p>
          <a:p>
            <a:pPr marL="742950" lvl="1" indent="-285750">
              <a:buFont typeface="Arial" panose="020B0604020202020204" pitchFamily="34" charset="0"/>
              <a:buChar char="•"/>
            </a:pPr>
            <a:r>
              <a:rPr lang="en-US" sz="1800" dirty="0"/>
              <a:t>Engagement &amp; Motivation (of people)</a:t>
            </a:r>
            <a:endParaRPr lang="en-US" sz="1800" dirty="0"/>
          </a:p>
          <a:p>
            <a:pPr marL="742950" lvl="1" indent="-285750">
              <a:buFont typeface="Arial" panose="020B0604020202020204" pitchFamily="34" charset="0"/>
              <a:buChar char="•"/>
            </a:pPr>
            <a:r>
              <a:rPr lang="en-US" sz="1800" dirty="0"/>
              <a:t>Comitment (towards goals)</a:t>
            </a:r>
            <a:endParaRPr lang="en-US" sz="1800" dirty="0"/>
          </a:p>
          <a:p>
            <a:pPr marL="742950" lvl="1" indent="-285750">
              <a:buFont typeface="Arial" panose="020B0604020202020204" pitchFamily="34" charset="0"/>
              <a:buChar char="•"/>
            </a:pPr>
            <a:r>
              <a:rPr lang="en-US" sz="1800" dirty="0"/>
              <a:t>Communication (gap)</a:t>
            </a:r>
            <a:endParaRPr lang="en-US" sz="1800" dirty="0"/>
          </a:p>
          <a:p>
            <a:pPr marL="285750" indent="-285750">
              <a:buFont typeface="Wingdings" panose="05000000000000000000" charset="0"/>
              <a:buChar char="v"/>
            </a:pPr>
            <a:r>
              <a:rPr lang="en-US" sz="1800" dirty="0"/>
              <a:t>Impact we achive</a:t>
            </a:r>
            <a:endParaRPr lang="en-US" sz="1800" dirty="0"/>
          </a:p>
          <a:p>
            <a:pPr marL="742950" lvl="1" indent="-285750">
              <a:buFont typeface="Arial" panose="020B0604020202020204" pitchFamily="34" charset="0"/>
              <a:buChar char="•"/>
            </a:pPr>
            <a:r>
              <a:rPr lang="en-US" sz="1800" dirty="0"/>
              <a:t>Increased Motivation (of people)</a:t>
            </a:r>
            <a:endParaRPr lang="en-US" sz="1800" dirty="0"/>
          </a:p>
          <a:p>
            <a:pPr marL="742950" lvl="1" indent="-285750">
              <a:buFont typeface="Arial" panose="020B0604020202020204" pitchFamily="34" charset="0"/>
              <a:buChar char="•"/>
            </a:pPr>
            <a:r>
              <a:rPr lang="en-US" sz="1800" dirty="0"/>
              <a:t>Use of Tool (Gamiware -&gt; Gitlab)</a:t>
            </a:r>
            <a:endParaRPr lang="en-US" sz="1800" dirty="0"/>
          </a:p>
          <a:p>
            <a:pPr marL="742950" lvl="1" indent="-285750">
              <a:buFont typeface="Arial" panose="020B0604020202020204" pitchFamily="34" charset="0"/>
              <a:buChar char="•"/>
            </a:pPr>
            <a:r>
              <a:rPr lang="en-US" sz="1800" dirty="0"/>
              <a:t>Enhanced Knowledge &amp; Performance</a:t>
            </a:r>
            <a:endParaRPr lang="en-US" sz="1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41375" y="365760"/>
            <a:ext cx="10768330" cy="1325880"/>
          </a:xfrm>
        </p:spPr>
        <p:txBody>
          <a:bodyPr>
            <a:normAutofit/>
          </a:bodyPr>
          <a:lstStyle/>
          <a:p>
            <a:r>
              <a:rPr lang="en-US" dirty="0"/>
              <a:t>Challenges in Gamification of SPI</a:t>
            </a:r>
            <a:endParaRPr lang="en-US" dirty="0"/>
          </a:p>
        </p:txBody>
      </p:sp>
      <p:sp>
        <p:nvSpPr>
          <p:cNvPr id="5" name="Content Placeholder 4"/>
          <p:cNvSpPr>
            <a:spLocks noGrp="1"/>
          </p:cNvSpPr>
          <p:nvPr>
            <p:ph idx="1"/>
          </p:nvPr>
        </p:nvSpPr>
        <p:spPr>
          <a:xfrm>
            <a:off x="841375" y="1346200"/>
            <a:ext cx="5093335" cy="1924685"/>
          </a:xfrm>
        </p:spPr>
        <p:txBody>
          <a:bodyPr>
            <a:normAutofit/>
          </a:bodyPr>
          <a:lstStyle/>
          <a:p>
            <a:pPr marL="285750" indent="-285750">
              <a:buFont typeface="Wingdings" panose="05000000000000000000" charset="0"/>
              <a:buChar char="v"/>
            </a:pPr>
            <a:r>
              <a:rPr lang="en-US" dirty="0"/>
              <a:t>Target Audience</a:t>
            </a:r>
            <a:endParaRPr lang="en-US" dirty="0"/>
          </a:p>
          <a:p>
            <a:pPr marL="285750" indent="-285750">
              <a:buFont typeface="Wingdings" panose="05000000000000000000" charset="0"/>
              <a:buChar char="v"/>
            </a:pPr>
            <a:r>
              <a:rPr lang="en-US" dirty="0"/>
              <a:t>Target Goal</a:t>
            </a:r>
            <a:endParaRPr lang="en-US" dirty="0"/>
          </a:p>
          <a:p>
            <a:pPr marL="285750" indent="-285750">
              <a:buFont typeface="Wingdings" panose="05000000000000000000" charset="0"/>
              <a:buChar char="v"/>
            </a:pPr>
            <a:r>
              <a:rPr lang="en-US" dirty="0"/>
              <a:t>Desgining Diffrent Strategies</a:t>
            </a:r>
            <a:endParaRPr lang="en-US" dirty="0"/>
          </a:p>
          <a:p>
            <a:pPr marL="285750" indent="-285750">
              <a:buFont typeface="Wingdings" panose="05000000000000000000" charset="0"/>
              <a:buChar char="v"/>
            </a:pPr>
            <a:r>
              <a:rPr lang="en-US" dirty="0"/>
              <a:t>Chosing Apprpirate Goal</a:t>
            </a:r>
            <a:endParaRPr lang="en-US" dirty="0"/>
          </a:p>
          <a:p>
            <a:pPr>
              <a:buFont typeface="Wingdings" panose="05000000000000000000" charset="0"/>
            </a:pPr>
            <a:endParaRPr lang="en-US" dirty="0"/>
          </a:p>
        </p:txBody>
      </p:sp>
      <p:pic>
        <p:nvPicPr>
          <p:cNvPr id="11" name="Picture Placeholder 10" descr="little girl sitting on steps reading a book"/>
          <p:cNvPicPr>
            <a:picLocks noGrp="1" noChangeAspect="1"/>
          </p:cNvPicPr>
          <p:nvPr>
            <p:ph type="pic" sz="quarter" idx="14"/>
          </p:nvPr>
        </p:nvPicPr>
        <p:blipFill rotWithShape="1">
          <a:blip r:embed="rId1"/>
          <a:srcRect t="23" b="23"/>
          <a:stretch>
            <a:fillRect/>
          </a:stretch>
        </p:blipFill>
        <p:spPr/>
      </p:pic>
      <p:sp>
        <p:nvSpPr>
          <p:cNvPr id="13" name="Footer Placeholder 12"/>
          <p:cNvSpPr>
            <a:spLocks noGrp="1"/>
          </p:cNvSpPr>
          <p:nvPr>
            <p:ph type="ftr" sz="quarter" idx="11"/>
          </p:nvPr>
        </p:nvSpPr>
        <p:spPr/>
        <p:txBody>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14" name="Slide Number Placeholder 1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itle 3"/>
          <p:cNvSpPr>
            <a:spLocks noGrp="1"/>
          </p:cNvSpPr>
          <p:nvPr/>
        </p:nvSpPr>
        <p:spPr>
          <a:xfrm>
            <a:off x="841248" y="3970020"/>
            <a:ext cx="512064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One Sentence</a:t>
            </a:r>
            <a:endParaRPr lang="en-US" dirty="0"/>
          </a:p>
        </p:txBody>
      </p:sp>
      <p:sp>
        <p:nvSpPr>
          <p:cNvPr id="8" name="Content Placeholder 4"/>
          <p:cNvSpPr>
            <a:spLocks noGrp="1"/>
          </p:cNvSpPr>
          <p:nvPr/>
        </p:nvSpPr>
        <p:spPr>
          <a:xfrm>
            <a:off x="841375" y="4950460"/>
            <a:ext cx="5093335" cy="103886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charset="0"/>
              <a:buChar char="v"/>
            </a:pPr>
            <a:r>
              <a:rPr lang="en-US" sz="1800" dirty="0"/>
              <a:t>To implement Gamification in SPI, it requires a lot of Depth-Analysis and Preperation </a:t>
            </a:r>
            <a:endParaRPr lang="en-US" sz="1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Software Process Improvement</a:t>
            </a:r>
            <a:endParaRPr lang="en-US" dirty="0"/>
          </a:p>
        </p:txBody>
      </p:sp>
      <p:sp>
        <p:nvSpPr>
          <p:cNvPr id="3" name="Text Placeholder 2"/>
          <p:cNvSpPr>
            <a:spLocks noGrp="1"/>
          </p:cNvSpPr>
          <p:nvPr>
            <p:ph type="body" idx="1"/>
          </p:nvPr>
        </p:nvSpPr>
        <p:spPr/>
        <p:txBody>
          <a:bodyPr/>
          <a:lstStyle/>
          <a:p>
            <a:r>
              <a:rPr lang="en-US" dirty="0">
                <a:solidFill>
                  <a:srgbClr val="FFFFFF"/>
                </a:solidFill>
              </a:rPr>
              <a:t>(SPI)</a:t>
            </a:r>
            <a:endParaRPr lang="en-US" dirty="0">
              <a:solidFill>
                <a:srgbClr val="FFFFFF"/>
              </a:solidFill>
            </a:endParaRPr>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oy playing in playground in front of apartment building&#10;"/>
          <p:cNvPicPr>
            <a:picLocks noGrp="1" noChangeAspect="1"/>
          </p:cNvPicPr>
          <p:nvPr>
            <p:ph type="pic" sz="quarter" idx="10"/>
          </p:nvPr>
        </p:nvPicPr>
        <p:blipFill rotWithShape="1">
          <a:blip r:embed="rId1"/>
          <a:srcRect/>
          <a:stretch>
            <a:fillRect/>
          </a:stretch>
        </p:blipFill>
        <p:spPr/>
      </p:pic>
      <p:sp>
        <p:nvSpPr>
          <p:cNvPr id="8" name="Title 7"/>
          <p:cNvSpPr>
            <a:spLocks noGrp="1"/>
          </p:cNvSpPr>
          <p:nvPr>
            <p:ph type="title"/>
          </p:nvPr>
        </p:nvSpPr>
        <p:spPr/>
        <p:txBody>
          <a:bodyPr/>
          <a:lstStyle/>
          <a:p>
            <a:r>
              <a:rPr lang="en-US" dirty="0"/>
              <a:t>The way to get started is to quit talking and begin doing.</a:t>
            </a:r>
            <a:endParaRPr lang="en-US" dirty="0"/>
          </a:p>
        </p:txBody>
      </p:sp>
      <p:sp>
        <p:nvSpPr>
          <p:cNvPr id="9" name="Text Placeholder 8"/>
          <p:cNvSpPr>
            <a:spLocks noGrp="1"/>
          </p:cNvSpPr>
          <p:nvPr>
            <p:ph type="body" idx="1"/>
          </p:nvPr>
        </p:nvSpPr>
        <p:spPr/>
        <p:txBody>
          <a:bodyPr/>
          <a:lstStyle/>
          <a:p>
            <a:r>
              <a:rPr lang="en-US" dirty="0"/>
              <a:t>Walt Disney</a:t>
            </a:r>
            <a:endParaRPr lang="en-US" dirty="0"/>
          </a:p>
          <a:p>
            <a:endParaRPr lang="en-US" dirty="0"/>
          </a:p>
        </p:txBody>
      </p:sp>
      <p:sp>
        <p:nvSpPr>
          <p:cNvPr id="14" name="Arc 13"/>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Slide Number Placeholder 18"/>
          <p:cNvSpPr>
            <a:spLocks noGrp="1"/>
          </p:cNvSpPr>
          <p:nvPr>
            <p:ph type="sldNum" sz="quarter" idx="13"/>
          </p:nvPr>
        </p:nvSpPr>
        <p:spPr/>
        <p:txBody>
          <a:bodyPr/>
          <a:lstStyle/>
          <a:p>
            <a:pPr>
              <a:defRPr/>
            </a:pPr>
            <a:fld id="{D76B855D-E9CC-4FF8-AD85-6CDC7B89A0DE}" type="slidenum">
              <a:rPr lang="en-US" smtClean="0">
                <a:latin typeface="Calibri" panose="020F0502020204030204"/>
              </a:rPr>
            </a:fld>
            <a:endParaRPr lang="en-US" dirty="0">
              <a:latin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endParaRPr lang="en-US" dirty="0"/>
          </a:p>
        </p:txBody>
      </p:sp>
      <p:sp>
        <p:nvSpPr>
          <p:cNvPr id="4" name="Date Placeholder 3"/>
          <p:cNvSpPr>
            <a:spLocks noGrp="1"/>
          </p:cNvSpPr>
          <p:nvPr>
            <p:ph type="dt" sz="half" idx="10"/>
          </p:nvPr>
        </p:nvSpPr>
        <p:spPr/>
        <p:txBody>
          <a:bodyPr/>
          <a:lstStyle/>
          <a:p>
            <a:pPr lvl="0"/>
            <a:r>
              <a:rPr lang="en-US" noProof="0" dirty="0"/>
              <a:t>9/3/20XX</a:t>
            </a:r>
            <a:endParaRPr lang="en-US" noProof="0" dirty="0"/>
          </a:p>
        </p:txBody>
      </p:sp>
      <p:sp>
        <p:nvSpPr>
          <p:cNvPr id="5" name="Footer Placeholder 4"/>
          <p:cNvSpPr>
            <a:spLocks noGrp="1"/>
          </p:cNvSpPr>
          <p:nvPr>
            <p:ph type="ftr" sz="quarter" idx="11"/>
          </p:nvPr>
        </p:nvSpPr>
        <p:spPr/>
        <p:txBody>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lvl="0"/>
            <a:fld id="{D76B855D-E9CC-4FF8-AD85-6CDC7B89A0DE}" type="slidenum">
              <a:rPr lang="en-US" noProof="0" smtClean="0"/>
            </a:fld>
            <a:endParaRPr lang="en-US" noProof="0" dirty="0"/>
          </a:p>
        </p:txBody>
      </p:sp>
      <p:sp>
        <p:nvSpPr>
          <p:cNvPr id="3" name="Content Placeholder 2"/>
          <p:cNvSpPr>
            <a:spLocks noGrp="1"/>
          </p:cNvSpPr>
          <p:nvPr>
            <p:ph idx="1"/>
          </p:nvPr>
        </p:nvSpPr>
        <p:spPr/>
        <p:txBody>
          <a:bodyPr/>
          <a:lstStyle/>
          <a:p>
            <a:r>
              <a:rPr lang="en-US" dirty="0"/>
              <a:t>Presentation by Group 2</a:t>
            </a:r>
            <a:endParaRPr lang="en-US" dirty="0"/>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6" name="Rectangle 25"/>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3"/>
          <p:cNvSpPr txBox="1"/>
          <p:nvPr/>
        </p:nvSpPr>
        <p:spPr>
          <a:xfrm>
            <a:off x="838200" y="365125"/>
            <a:ext cx="53933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a:solidFill>
                  <a:schemeClr val="tx1"/>
                </a:solidFill>
                <a:latin typeface="+mj-lt"/>
                <a:ea typeface="+mj-ea"/>
                <a:cs typeface="+mj-cs"/>
              </a:rPr>
              <a:t>Software Process Improvement (SPI)</a:t>
            </a:r>
            <a:endParaRPr lang="en-US" kern="1200" dirty="0">
              <a:solidFill>
                <a:schemeClr val="tx1"/>
              </a:solidFill>
              <a:latin typeface="+mj-lt"/>
              <a:ea typeface="+mj-ea"/>
              <a:cs typeface="+mj-cs"/>
            </a:endParaRPr>
          </a:p>
        </p:txBody>
      </p:sp>
      <p:sp>
        <p:nvSpPr>
          <p:cNvPr id="8" name="Content Placeholder 4"/>
          <p:cNvSpPr txBox="1"/>
          <p:nvPr/>
        </p:nvSpPr>
        <p:spPr>
          <a:xfrm>
            <a:off x="838200" y="1825625"/>
            <a:ext cx="4364736"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Blip>
                <a:blip r:embed="rId1">
                  <a:extLst>
                    <a:ext uri="{96DAC541-7B7A-43D3-8B79-37D633B846F1}">
                      <asvg:svgBlip xmlns:asvg="http://schemas.microsoft.com/office/drawing/2016/SVG/main" r:embed="rId2"/>
                    </a:ext>
                  </a:extLst>
                </a:blip>
              </a:buBlip>
            </a:pPr>
            <a:r>
              <a:rPr lang="en-US" sz="2400" dirty="0"/>
              <a:t>SPI in Organizations and companies.</a:t>
            </a:r>
            <a:endParaRPr lang="en-US" sz="2400" dirty="0"/>
          </a:p>
          <a:p>
            <a:pPr>
              <a:lnSpc>
                <a:spcPct val="150000"/>
              </a:lnSpc>
              <a:buBlip>
                <a:blip r:embed="rId1">
                  <a:extLst>
                    <a:ext uri="{96DAC541-7B7A-43D3-8B79-37D633B846F1}">
                      <asvg:svgBlip xmlns:asvg="http://schemas.microsoft.com/office/drawing/2016/SVG/main" r:embed="rId2"/>
                    </a:ext>
                  </a:extLst>
                </a:blip>
              </a:buBlip>
            </a:pPr>
            <a:r>
              <a:rPr lang="en-US" sz="2400" dirty="0"/>
              <a:t>Quality of software development process.</a:t>
            </a:r>
            <a:endParaRPr lang="en-US" sz="2400" dirty="0"/>
          </a:p>
          <a:p>
            <a:pPr>
              <a:lnSpc>
                <a:spcPct val="150000"/>
              </a:lnSpc>
              <a:buBlip>
                <a:blip r:embed="rId1">
                  <a:extLst>
                    <a:ext uri="{96DAC541-7B7A-43D3-8B79-37D633B846F1}">
                      <asvg:svgBlip xmlns:asvg="http://schemas.microsoft.com/office/drawing/2016/SVG/main" r:embed="rId2"/>
                    </a:ext>
                  </a:extLst>
                </a:blip>
              </a:buBlip>
            </a:pPr>
            <a:r>
              <a:rPr lang="en-US" sz="2400" dirty="0"/>
              <a:t>Time Taking and Staff management.</a:t>
            </a:r>
            <a:endParaRPr lang="en-US" sz="2400" dirty="0"/>
          </a:p>
          <a:p>
            <a:pPr>
              <a:lnSpc>
                <a:spcPct val="150000"/>
              </a:lnSpc>
              <a:buBlip>
                <a:blip r:embed="rId1">
                  <a:extLst>
                    <a:ext uri="{96DAC541-7B7A-43D3-8B79-37D633B846F1}">
                      <asvg:svgBlip xmlns:asvg="http://schemas.microsoft.com/office/drawing/2016/SVG/main" r:embed="rId2"/>
                    </a:ext>
                  </a:extLst>
                </a:blip>
              </a:buBlip>
            </a:pPr>
            <a:r>
              <a:rPr lang="en-US" sz="2400" dirty="0"/>
              <a:t>Areas of improvement in Software Development process</a:t>
            </a:r>
            <a:endParaRPr lang="en-US" sz="3600" dirty="0"/>
          </a:p>
        </p:txBody>
      </p:sp>
      <p:pic>
        <p:nvPicPr>
          <p:cNvPr id="10" name="Picture 9" descr="Two men looking at smartphone"/>
          <p:cNvPicPr>
            <a:picLocks noChangeAspect="1"/>
          </p:cNvPicPr>
          <p:nvPr/>
        </p:nvPicPr>
        <p:blipFill rotWithShape="1">
          <a:blip r:embed="rId3"/>
          <a:srcRect l="14129" r="19120" b="-2"/>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 name="Footer Placeholder 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latin typeface="Calibri" panose="020F0502020204030204"/>
              </a:rPr>
            </a:fld>
            <a:endParaRPr lang="en-US">
              <a:solidFill>
                <a:prstClr val="black">
                  <a:tint val="75000"/>
                </a:prstClr>
              </a:solidFill>
              <a:latin typeface="Calibri" panose="020F0502020204030204"/>
            </a:endParaRPr>
          </a:p>
        </p:txBody>
      </p:sp>
      <p:sp>
        <p:nvSpPr>
          <p:cNvPr id="27" name="!!Arc"/>
          <p:cNvSpPr>
            <a:spLocks noGrp="1" noRot="1" noChangeAspect="1" noMove="1" noResize="1" noEditPoints="1" noAdjustHandles="1" noChangeArrowheads="1" noChangeShapeType="1" noTextEdit="1"/>
          </p:cNvSpPr>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Oval"/>
          <p:cNvSpPr>
            <a:spLocks noGrp="1" noRot="1" noChangeAspect="1" noMove="1" noResize="1" noEditPoints="1" noAdjustHandles="1" noChangeArrowheads="1" noChangeShapeType="1" noTextEdit="1"/>
          </p:cNvSpPr>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p:nvPr/>
        </p:nvSpPr>
        <p:spPr>
          <a:xfrm>
            <a:off x="818949" y="2328679"/>
            <a:ext cx="5393361"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9600" dirty="0"/>
              <a:t>SPI in SDLC</a:t>
            </a:r>
            <a:endParaRPr lang="en-US" sz="9600" kern="1200" dirty="0">
              <a:solidFill>
                <a:schemeClr val="tx1"/>
              </a:solidFill>
              <a:latin typeface="+mj-lt"/>
              <a:ea typeface="+mj-ea"/>
              <a:cs typeface="+mj-cs"/>
            </a:endParaRPr>
          </a:p>
        </p:txBody>
      </p:sp>
      <p:pic>
        <p:nvPicPr>
          <p:cNvPr id="10" name="Picture 9" descr="Two men looking at smartphone"/>
          <p:cNvPicPr>
            <a:picLocks noChangeAspect="1"/>
          </p:cNvPicPr>
          <p:nvPr/>
        </p:nvPicPr>
        <p:blipFill rotWithShape="1">
          <a:blip r:embed="rId1"/>
          <a:srcRect l="14129" r="19120" b="-2"/>
          <a:stretch>
            <a:fillRect/>
          </a:stretch>
        </p:blipFill>
        <p:spPr>
          <a:xfrm>
            <a:off x="6894685" y="787390"/>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 name="Footer Placeholder 2"/>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latin typeface="Calibri" panose="020F0502020204030204"/>
              </a:rPr>
            </a:fld>
            <a:endParaRPr lang="en-US">
              <a:solidFill>
                <a:prstClr val="black">
                  <a:tint val="75000"/>
                </a:prstClr>
              </a:solidFill>
              <a:latin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erial view of painting and paint brushes on table"/>
          <p:cNvPicPr>
            <a:picLocks noChangeAspect="1"/>
          </p:cNvPicPr>
          <p:nvPr/>
        </p:nvPicPr>
        <p:blipFill rotWithShape="1">
          <a:blip r:embed="rId1"/>
          <a:srcRect l="24954" r="24953" b="-1"/>
          <a:stretch>
            <a:fillRect/>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8" name="!!Arc"/>
          <p:cNvSpPr>
            <a:spLocks noGrp="1" noRot="1" noChangeAspect="1" noMove="1" noResize="1" noEditPoints="1" noAdjustHandles="1" noChangeArrowheads="1" noChangeShapeType="1" noTextEdit="1"/>
          </p:cNvSpPr>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itle 1"/>
          <p:cNvSpPr>
            <a:spLocks noGrp="1"/>
          </p:cNvSpPr>
          <p:nvPr>
            <p:ph type="title"/>
          </p:nvPr>
        </p:nvSpPr>
        <p:spPr>
          <a:xfrm>
            <a:off x="5827048" y="407987"/>
            <a:ext cx="5721484" cy="1325563"/>
          </a:xfrm>
        </p:spPr>
        <p:txBody>
          <a:bodyPr>
            <a:normAutofit/>
          </a:bodyPr>
          <a:lstStyle/>
          <a:p>
            <a:r>
              <a:rPr lang="en-US" dirty="0"/>
              <a:t>Challenges of SPI Initiatives</a:t>
            </a:r>
            <a:endParaRPr lang="en-US" dirty="0"/>
          </a:p>
        </p:txBody>
      </p:sp>
      <p:sp>
        <p:nvSpPr>
          <p:cNvPr id="3" name="Content Placeholder 2"/>
          <p:cNvSpPr>
            <a:spLocks noGrp="1"/>
          </p:cNvSpPr>
          <p:nvPr>
            <p:ph idx="1"/>
          </p:nvPr>
        </p:nvSpPr>
        <p:spPr>
          <a:xfrm>
            <a:off x="5827048" y="1868487"/>
            <a:ext cx="5721484" cy="4351338"/>
          </a:xfrm>
        </p:spPr>
        <p:txBody>
          <a:bodyPr>
            <a:normAutofit lnSpcReduction="10000"/>
          </a:bodyPr>
          <a:lstStyle/>
          <a:p>
            <a:pPr>
              <a:lnSpc>
                <a:spcPct val="150000"/>
              </a:lnSpc>
            </a:pPr>
            <a:r>
              <a:rPr lang="en-US" dirty="0"/>
              <a:t>Motivating Practitioners</a:t>
            </a:r>
            <a:endParaRPr lang="en-US" dirty="0"/>
          </a:p>
          <a:p>
            <a:pPr lvl="1">
              <a:lnSpc>
                <a:spcPct val="150000"/>
              </a:lnSpc>
              <a:buBlip>
                <a:blip r:embed="rId2">
                  <a:extLst>
                    <a:ext uri="{96DAC541-7B7A-43D3-8B79-37D633B846F1}">
                      <asvg:svgBlip xmlns:asvg="http://schemas.microsoft.com/office/drawing/2016/SVG/main" r:embed="rId3"/>
                    </a:ext>
                  </a:extLst>
                </a:blip>
              </a:buBlip>
            </a:pPr>
            <a:r>
              <a:rPr lang="en-US" sz="1800" dirty="0"/>
              <a:t>One of the biggest challenges faced by SPI initiatives is the motivation of practitioners involved. </a:t>
            </a:r>
            <a:endParaRPr lang="en-US" sz="1800" dirty="0"/>
          </a:p>
          <a:p>
            <a:pPr>
              <a:lnSpc>
                <a:spcPct val="150000"/>
              </a:lnSpc>
            </a:pPr>
            <a:r>
              <a:rPr lang="en-US" dirty="0"/>
              <a:t>Gamification as a Solution</a:t>
            </a:r>
            <a:endParaRPr lang="en-US" dirty="0"/>
          </a:p>
          <a:p>
            <a:pPr lvl="1">
              <a:lnSpc>
                <a:spcPct val="150000"/>
              </a:lnSpc>
              <a:buBlip>
                <a:blip r:embed="rId2">
                  <a:extLst>
                    <a:ext uri="{96DAC541-7B7A-43D3-8B79-37D633B846F1}">
                      <asvg:svgBlip xmlns:asvg="http://schemas.microsoft.com/office/drawing/2016/SVG/main" r:embed="rId3"/>
                    </a:ext>
                  </a:extLst>
                </a:blip>
              </a:buBlip>
            </a:pPr>
            <a:r>
              <a:rPr lang="en-US" sz="1800" dirty="0"/>
              <a:t>Gamification is a potential solution to the motivation problem in SPI initiatives. However, the effectiveness of gamification in SPI initiatives is still being researched.</a:t>
            </a:r>
            <a:endParaRPr lang="en-US" sz="1800" dirty="0"/>
          </a:p>
        </p:txBody>
      </p:sp>
      <p:sp>
        <p:nvSpPr>
          <p:cNvPr id="13" name="Footer Placeholder 12"/>
          <p:cNvSpPr>
            <a:spLocks noGrp="1"/>
          </p:cNvSpPr>
          <p:nvPr>
            <p:ph type="ftr" sz="quarter" idx="11"/>
          </p:nvPr>
        </p:nvSpPr>
        <p:spPr>
          <a:xfrm>
            <a:off x="5827047" y="6356350"/>
            <a:ext cx="3944913" cy="365125"/>
          </a:xfrm>
        </p:spPr>
        <p:txBody>
          <a:bodyPr>
            <a:normAutofit/>
          </a:bodyPr>
          <a:lstStyle/>
          <a:p>
            <a:pPr marL="0" marR="0" lvl="0" indent="0" algn="l" defTabSz="914400" rtl="0" eaLnBrk="1" fontAlgn="auto" latinLnBrk="0" hangingPunct="1">
              <a:spcBef>
                <a:spcPts val="0"/>
              </a:spcBef>
              <a:spcAft>
                <a:spcPts val="600"/>
              </a:spcAft>
              <a:buClrTx/>
              <a:buSzTx/>
              <a:buFontTx/>
              <a:buNone/>
              <a:defRPr/>
            </a:pPr>
            <a:r>
              <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Gamification in SPI</a:t>
            </a:r>
            <a:endParaRPr kumimoji="0" lang="en-US"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4" name="Slide Number Placeholder 13"/>
          <p:cNvSpPr>
            <a:spLocks noGrp="1"/>
          </p:cNvSpPr>
          <p:nvPr>
            <p:ph type="sldNum" sz="quarter" idx="12"/>
          </p:nvPr>
        </p:nvSpPr>
        <p:spPr>
          <a:xfrm>
            <a:off x="10047382" y="6356350"/>
            <a:ext cx="1306417" cy="365125"/>
          </a:xfrm>
        </p:spPr>
        <p:txBody>
          <a:bodyPr>
            <a:normAutofit/>
          </a:bodyPr>
          <a:lstStyle/>
          <a:p>
            <a:pPr marL="0" marR="0" lvl="0" indent="0" defTabSz="914400" rtl="0" eaLnBrk="1" fontAlgn="auto" latinLnBrk="0" hangingPunct="1">
              <a:spcBef>
                <a:spcPts val="0"/>
              </a:spcBef>
              <a:spcAft>
                <a:spcPts val="600"/>
              </a:spcAft>
              <a:buClrTx/>
              <a:buSzTx/>
              <a:buFontTx/>
              <a:buNone/>
              <a:defRPr/>
            </a:pPr>
            <a:fld id="{D76B855D-E9CC-4FF8-AD85-6CDC7B89A0DE}" type="slidenum">
              <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rPr>
            </a:fld>
            <a:endPar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Change SPI</a:t>
            </a:r>
            <a:endParaRPr lang="en-US" dirty="0"/>
          </a:p>
        </p:txBody>
      </p:sp>
      <p:graphicFrame>
        <p:nvGraphicFramePr>
          <p:cNvPr id="4" name="Content Placeholder 4" descr="timeline SmartArt graphic&#10;"/>
          <p:cNvGraphicFramePr>
            <a:graphicFrameLocks noGrp="1"/>
          </p:cNvGraphicFramePr>
          <p:nvPr>
            <p:ph idx="1"/>
          </p:nvPr>
        </p:nvGraphicFramePr>
        <p:xfrm>
          <a:off x="632460" y="1690688"/>
          <a:ext cx="10927080" cy="403250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Footer Placeholder 5"/>
          <p:cNvSpPr>
            <a:spLocks noGrp="1"/>
          </p:cNvSpPr>
          <p:nvPr>
            <p:ph type="ftr" sz="quarter" idx="11"/>
          </p:nvPr>
        </p:nvSpPr>
        <p:spPr/>
        <p:txBody>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p:cNvSpPr>
            <a:spLocks noGrp="1" noRot="1" noChangeAspect="1" noMove="1" noResize="1" noEditPoints="1" noAdjustHandles="1" noChangeArrowheads="1" noChangeShapeType="1" noTextEdit="1"/>
          </p:cNvSpPr>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p:cNvSpPr>
            <a:spLocks noGrp="1" noRot="1" noChangeAspect="1" noMove="1" noResize="1" noEditPoints="1" noAdjustHandles="1" noChangeArrowheads="1" noChangeShapeType="1" noTextEdit="1"/>
          </p:cNvSpPr>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9" name="Rectangle 28"/>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5393361" cy="1325563"/>
          </a:xfrm>
        </p:spPr>
        <p:txBody>
          <a:bodyPr vert="horz" lIns="91440" tIns="45720" rIns="91440" bIns="45720" rtlCol="0" anchor="ctr">
            <a:normAutofit/>
          </a:bodyPr>
          <a:lstStyle/>
          <a:p>
            <a:r>
              <a:rPr lang="en-US" kern="1200" dirty="0">
                <a:solidFill>
                  <a:schemeClr val="tx1"/>
                </a:solidFill>
                <a:latin typeface="+mj-lt"/>
                <a:ea typeface="+mj-ea"/>
                <a:cs typeface="+mj-cs"/>
              </a:rPr>
              <a:t>Ways To Motivate</a:t>
            </a:r>
            <a:endParaRPr lang="en-US" kern="1200" dirty="0">
              <a:solidFill>
                <a:schemeClr val="tx1"/>
              </a:solidFill>
              <a:latin typeface="+mj-lt"/>
              <a:ea typeface="+mj-ea"/>
              <a:cs typeface="+mj-cs"/>
            </a:endParaRPr>
          </a:p>
        </p:txBody>
      </p:sp>
      <p:sp>
        <p:nvSpPr>
          <p:cNvPr id="31" name="Freeform: Shape 30"/>
          <p:cNvSpPr>
            <a:spLocks noGrp="1" noRot="1" noChangeAspect="1" noMove="1" noResize="1" noEditPoints="1" noAdjustHandles="1" noChangeArrowheads="1" noChangeShapeType="1" noTextEdit="1"/>
          </p:cNvSpPr>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p:cNvSpPr>
            <a:spLocks noGrp="1"/>
          </p:cNvSpPr>
          <p:nvPr>
            <p:ph sz="half" idx="2"/>
          </p:nvPr>
        </p:nvSpPr>
        <p:spPr>
          <a:xfrm>
            <a:off x="838200" y="1825625"/>
            <a:ext cx="5393361" cy="4351338"/>
          </a:xfrm>
        </p:spPr>
        <p:txBody>
          <a:bodyPr vert="horz" lIns="91440" tIns="45720" rIns="91440" bIns="45720" rtlCol="0">
            <a:normAutofit/>
          </a:bodyPr>
          <a:lstStyle/>
          <a:p>
            <a:r>
              <a:rPr lang="en-US" sz="3200" dirty="0"/>
              <a:t>Receiving Rewards</a:t>
            </a:r>
            <a:endParaRPr lang="en-US" sz="3200" dirty="0"/>
          </a:p>
          <a:p>
            <a:r>
              <a:rPr lang="en-US" sz="3200" dirty="0"/>
              <a:t>Top-down commitment (Senior-management support)</a:t>
            </a:r>
            <a:endParaRPr lang="en-US" sz="3200" dirty="0"/>
          </a:p>
          <a:p>
            <a:r>
              <a:rPr lang="en-US" sz="3200" dirty="0"/>
              <a:t>Visible success</a:t>
            </a:r>
            <a:endParaRPr lang="en-US" sz="3200" dirty="0"/>
          </a:p>
          <a:p>
            <a:r>
              <a:rPr lang="en-US" sz="3200" dirty="0"/>
              <a:t>Considering Personality Types</a:t>
            </a:r>
            <a:endParaRPr lang="en-US" sz="3200" dirty="0"/>
          </a:p>
        </p:txBody>
      </p:sp>
      <p:sp>
        <p:nvSpPr>
          <p:cNvPr id="33" name="Oval 32"/>
          <p:cNvSpPr>
            <a:spLocks noGrp="1" noRot="1" noChangeAspect="1" noMove="1" noResize="1" noEditPoints="1" noAdjustHandles="1" noChangeArrowheads="1" noChangeShapeType="1" noTextEdit="1"/>
          </p:cNvSpPr>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p:cNvSpPr>
            <a:spLocks noGrp="1" noRot="1" noChangeAspect="1" noMove="1" noResize="1" noEditPoints="1" noAdjustHandles="1" noChangeArrowheads="1" noChangeShapeType="1" noTextEdit="1"/>
          </p:cNvSpPr>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7" name="Straight Connector 36"/>
          <p:cNvCxnSpPr>
            <a:cxnSpLocks noGrp="1" noRot="1" noChangeAspect="1" noMove="1" noResize="1" noEditPoints="1" noAdjustHandles="1" noChangeArrowheads="1" noChangeShapeType="1"/>
          </p:cNvCxnSpPr>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ooter Placeholder 18"/>
          <p:cNvSpPr>
            <a:spLocks noGrp="1"/>
          </p:cNvSpPr>
          <p:nvPr>
            <p:ph type="ftr" sz="quarter" idx="11"/>
          </p:nvPr>
        </p:nvSpPr>
        <p:spPr>
          <a:xfrm>
            <a:off x="2858610" y="6356350"/>
            <a:ext cx="3372951" cy="365125"/>
          </a:xfrm>
        </p:spPr>
        <p:txBody>
          <a:bodyPr vert="horz" lIns="91440" tIns="45720" rIns="91440" bIns="45720" rtlCol="0" anchor="ctr">
            <a:normAutofit/>
          </a:bodyPr>
          <a:lstStyle/>
          <a:p>
            <a:pPr>
              <a:spcAft>
                <a:spcPts val="600"/>
              </a:spcAft>
              <a:defRPr/>
            </a:pPr>
            <a:r>
              <a:rPr lang="en-US" kern="1200" cap="none" spc="0" baseline="0" dirty="0">
                <a:solidFill>
                  <a:prstClr val="black">
                    <a:tint val="75000"/>
                  </a:prstClr>
                </a:solidFill>
                <a:latin typeface="Calibri" panose="020F0502020204030204"/>
                <a:ea typeface="+mn-ea"/>
                <a:cs typeface="+mn-cs"/>
              </a:rPr>
              <a:t>Gamification in SPI</a:t>
            </a:r>
            <a:endParaRPr lang="en-US" kern="1200" cap="none" spc="0" baseline="0" dirty="0">
              <a:solidFill>
                <a:prstClr val="black">
                  <a:tint val="75000"/>
                </a:prstClr>
              </a:solidFill>
              <a:latin typeface="Calibri" panose="020F0502020204030204"/>
              <a:ea typeface="+mn-ea"/>
              <a:cs typeface="+mn-cs"/>
            </a:endParaRPr>
          </a:p>
        </p:txBody>
      </p:sp>
      <p:sp>
        <p:nvSpPr>
          <p:cNvPr id="39" name="Freeform: Shape 38"/>
          <p:cNvSpPr>
            <a:spLocks noGrp="1" noRot="1" noChangeAspect="1" noMove="1" noResize="1" noEditPoints="1" noAdjustHandles="1" noChangeArrowheads="1" noChangeShapeType="1" noTextEdit="1"/>
          </p:cNvSpPr>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p:cNvSpPr>
            <a:spLocks noGrp="1" noRot="1" noChangeAspect="1" noMove="1" noResize="1" noEditPoints="1" noAdjustHandles="1" noChangeArrowheads="1" noChangeShapeType="1" noTextEdit="1"/>
          </p:cNvSpPr>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Slide Number Placeholder 19"/>
          <p:cNvSpPr>
            <a:spLocks noGrp="1"/>
          </p:cNvSpPr>
          <p:nvPr>
            <p:ph type="sldNum" sz="quarter" idx="12"/>
          </p:nvPr>
        </p:nvSpPr>
        <p:spPr>
          <a:xfrm>
            <a:off x="10030244" y="6356350"/>
            <a:ext cx="1323555" cy="365125"/>
          </a:xfrm>
        </p:spPr>
        <p:txBody>
          <a:bodyPr vert="horz" lIns="91440" tIns="45720" rIns="91440" bIns="45720" rtlCol="0" anchor="ctr">
            <a:normAutofit/>
          </a:bodyPr>
          <a:lstStyle/>
          <a:p>
            <a:pPr marR="0" lvl="0" indent="0" fontAlgn="auto">
              <a:spcBef>
                <a:spcPts val="0"/>
              </a:spcBef>
              <a:spcAft>
                <a:spcPts val="600"/>
              </a:spcAft>
              <a:buClrTx/>
              <a:buSzTx/>
              <a:buFontTx/>
              <a:buNone/>
              <a:defRPr/>
            </a:pPr>
            <a:fld id="{D76B855D-E9CC-4FF8-AD85-6CDC7B89A0DE}" type="slidenum">
              <a:rPr kumimoji="0" lang="en-US" b="0" i="0" u="none" strike="noStrike" normalizeH="0" noProof="0">
                <a:ln>
                  <a:noFill/>
                </a:ln>
                <a:solidFill>
                  <a:prstClr val="black">
                    <a:tint val="75000"/>
                  </a:prstClr>
                </a:solidFill>
                <a:effectLst/>
                <a:uLnTx/>
                <a:uFillTx/>
              </a:rPr>
            </a:fld>
            <a:endParaRPr kumimoji="0" lang="en-US" b="0" i="0" u="none" strike="noStrike" normalizeH="0" noProof="0">
              <a:ln>
                <a:noFill/>
              </a:ln>
              <a:solidFill>
                <a:prstClr val="black">
                  <a:tint val="75000"/>
                </a:prstClr>
              </a:solidFill>
              <a:effectLst/>
              <a:uLnTx/>
              <a:uFillTx/>
            </a:endParaRPr>
          </a:p>
        </p:txBody>
      </p:sp>
      <p:sp>
        <p:nvSpPr>
          <p:cNvPr id="43" name="Freeform: Shape 42"/>
          <p:cNvSpPr>
            <a:spLocks noGrp="1" noRot="1" noChangeAspect="1" noMove="1" noResize="1" noEditPoints="1" noAdjustHandles="1" noChangeArrowheads="1" noChangeShapeType="1" noTextEdit="1"/>
          </p:cNvSpPr>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Video 13" title="Cogs turning inside head outline">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6096000" y="1755396"/>
            <a:ext cx="5688769" cy="3470585"/>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7 9 F 1 1 1 E D 3 5 F 8 C C 4 7 9 4 4 9 6 0 9 E 8 A 0 9 2 3 A 6 "   m a : c o n t e n t T y p e V e r s i o n = " 1 2 "   m a : c o n t e n t T y p e D e s c r i p t i o n = " C r e a t e   a   n e w   d o c u m e n t . "   m a : c o n t e n t T y p e S c o p e = " "   m a : v e r s i o n I D = " 4 2 6 e 9 7 f a 3 1 5 3 5 6 f f f b d c d 9 8 7 6 f e 9 8 8 c 2 "   x m l n s : c t = " h t t p : / / s c h e m a s . m i c r o s o f t . c o m / o f f i c e / 2 0 0 6 / m e t a d a t a / c o n t e n t T y p e "   x m l n s : m a = " h t t p : / / s c h e m a s . m i c r o s o f t . c o m / o f f i c e / 2 0 0 6 / m e t a d a t a / p r o p e r t i e s / m e t a A t t r i b u t e s " >  
 < x s d : s c h e m a   t a r g e t N a m e s p a c e = " h t t p : / / s c h e m a s . m i c r o s o f t . c o m / o f f i c e / 2 0 0 6 / m e t a d a t a / p r o p e r t i e s "   m a : r o o t = " t r u e "   m a : f i e l d s I D = " 1 4 b 8 f 0 d e f 8 0 e 6 d 7 0 c e 3 d e f 2 0 c 9 0 7 5 9 a e "   n s 2 : _ = " "   n s 3 : _ = " "   x m l n s : x s d = " h t t p : / / w w w . w 3 . o r g / 2 0 0 1 / X M L S c h e m a "   x m l n s : x s = " h t t p : / / w w w . w 3 . o r g / 2 0 0 1 / X M L S c h e m a "   x m l n s : p = " h t t p : / / s c h e m a s . m i c r o s o f t . c o m / o f f i c e / 2 0 0 6 / m e t a d a t a / p r o p e r t i e s "   x m l n s : n s 2 = " 7 1 a f 3 2 4 3 - 3 d d 4 - 4 a 8 d - 8 c 0 d - d d 7 6 d a 1 f 0 2 a 5 "   x m l n s : n s 3 = " 1 6 c 0 5 7 2 7 - a a 7 5 - 4 e 4 a - 9 b 5 f - 8 a 8 0 a 1 1 6 5 8 9 1 " >  
 < x s d : i m p o r t   n a m e s p a c e = " 7 1 a f 3 2 4 3 - 3 d d 4 - 4 a 8 d - 8 c 0 d - d d 7 6 d a 1 f 0 2 a 5 " / >  
 < x s d : i m p o r t   n a m e s p a c e = " 1 6 c 0 5 7 2 7 - a a 7 5 - 4 e 4 a - 9 b 5 f - 8 a 8 0 a 1 1 6 5 8 9 1 " / >  
 < x s d : e l e m e n t   n a m e = " p r o p e r t i e s " >  
 < x s d : c o m p l e x T y p e >  
 < x s d : s e q u e n c e >  
 < x s d : e l e m e n t   n a m e = " d o c u m e n t M a n a g e m e n t " >  
 < x s d : c o m p l e x T y p e >  
 < x s d : a l l > 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2 : S t a t u s "   m i n O c c u r s = " 0 " / >  
 < / x s d : a l l >  
 < / x s d : c o m p l e x T y p e >  
 < / x s d : e l e m e n t >  
 < / x s d : s e q u e n c e >  
 < / x s d : c o m p l e x 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i n t e r n a l N a m e = " M e d i a S e r v i c e O C R "   m a : r e a d O n l y = " t r u e " >  
 < x s d : s i m p l e T y p e >  
 < x s d : r e s t r i c t i o n   b a s e = " d m s : N o t e " >  
 < x s d : m a x L e n g t h   v a l u e = " 2 5 5 " / >  
 < / x s d : r e s t r i c t i o n >  
 < / x s d : s i m p l e T y p e >  
 < / x s d : e l e m e n t >  
 < x s d : e l e m e n t   n a m e = " M e d i a S e r v i c e A u t o T a g s "   m a : i n d e x = " 1 1 "   n i l l a b l e = " t r u e "   m a : d i s p l a y N a m e = " M e d i a S e r v i c e A u t o T a g s " 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i n t e r n a l N a m e = " M e d i a S e r v i c e K e y P o i n t s "   m a : r e a d O n l y = " f a l s e " >  
 < x s d : s i m p l e T y p e >  
 < x s d : r e s t r i c t i o n   b a s e = " d m s : N o t e " >  
 < x s d : m a x L e n g t h   v a l u e = " 2 5 5 " / >  
 < / x s d : r e s t r i c t i o n >  
 < / x s d : s i m p l e T y p e >  
 < / x s d : e l e m e n t >  
 < x s d : e l e m e n t   n a m e = " M e d i a S e r v i c e D a t e T a k e n "   m a : i n d e x = " 1 8 "   n i l l a b l e = " t r u e "   m a : d i s p l a y N a m e = " M e d i a S e r v i c e D a t e T a k e n "   m a : h i d d e n = " t r u e "   m a : i n t e r n a l N a m e = " M e d i a S e r v i c e D a t e T a k e n "   m a : r e a d O n l y = " t r u e " >  
 < x s d : s i m p l e T y p e >  
 < x s d : r e s t r i c t i o n   b a s e = " d m s : T e x t " / >  
 < / x s d : s i m p l e T y p e >  
 < / x s d : e l e m e n t >  
 < x s d : e l e m e n t   n a m e = " S t a t u s "   m a : i n d e x = " 1 9 "   n i l l a b l e = " t r u e "   m a : d i s p l a y N a m e = " S t a t u s "   m a : d e f a u l t = " N o t   s t a r t e d "   m a : f o r m a t = " D r o p d o w n "   m a : i n t e r n a l N a m e = " S t a t u s " >  
 < x s d : s i m p l e T y p e >  
 < x s d : r e s t r i c t i o n   b a s e = " d m s : C h o i c e " >  
 < x s d : e n u m e r a t i o n   v a l u e = " N o t   s t a r t e d " / >  
 < x s d : e n u m e r a t i o n   v a l u e = " I n   P r o g r e s s " / >  
 < x s d : e n u m e r a t i o n   v a l u e = " C o m p l e t e d " / >  
 < / x s d : r e s t r i c t i o n > 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S t a t u s   x m l n s = " 7 1 a f 3 2 4 3 - 3 d d 4 - 4 a 8 d - 8 c 0 d - d d 7 6 d a 1 f 0 2 a 5 " > N o t   s t a r t e d < / S t a t u s > < M e d i a S e r v i c e K e y P o i n t s   x m l n s = " 7 1 a f 3 2 4 3 - 3 d d 4 - 4 a 8 d - 8 c 0 d - d d 7 6 d a 1 f 0 2 a 5 "   x s i : n i l = " t r u e " / > < / d o c u m e n t M a n a g e m e n t > < / p : p r o p e r t i e s > 
</file>

<file path=customXml/itemProps1.xml><?xml version="1.0" encoding="utf-8"?>
<ds:datastoreItem xmlns:ds="http://schemas.openxmlformats.org/officeDocument/2006/customXml" ds:itemID="{1A449C04-64B3-4403-94B7-8D2284C38D1B}">
  <ds:schemaRefs/>
</ds:datastoreItem>
</file>

<file path=customXml/itemProps2.xml><?xml version="1.0" encoding="utf-8"?>
<ds:datastoreItem xmlns:ds="http://schemas.openxmlformats.org/officeDocument/2006/customXml" ds:itemID="{8413533D-8C39-401E-8B75-B1AEEEC56B93}">
  <ds:schemaRefs/>
</ds:datastoreItem>
</file>

<file path=customXml/itemProps3.xml><?xml version="1.0" encoding="utf-8"?>
<ds:datastoreItem xmlns:ds="http://schemas.openxmlformats.org/officeDocument/2006/customXml" ds:itemID="{FBDEF148-1770-458F-8F5B-C3D0A278AA97}">
  <ds:schemaRefs/>
</ds:datastoreItem>
</file>

<file path=docProps/app.xml><?xml version="1.0" encoding="utf-8"?>
<Properties xmlns="http://schemas.openxmlformats.org/officeDocument/2006/extended-properties" xmlns:vt="http://schemas.openxmlformats.org/officeDocument/2006/docPropsVTypes">
  <Template>{2915ACA0-953A-4742-9676-39DD16E6866E}tf78504181_win32</Template>
  <TotalTime>0</TotalTime>
  <Words>8163</Words>
  <Application>WPS Presentation</Application>
  <PresentationFormat>Widescreen</PresentationFormat>
  <Paragraphs>415</Paragraphs>
  <Slides>41</Slides>
  <Notes>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41</vt:i4>
      </vt:variant>
    </vt:vector>
  </HeadingPairs>
  <TitlesOfParts>
    <vt:vector size="54" baseType="lpstr">
      <vt:lpstr>Arial</vt:lpstr>
      <vt:lpstr>SimSun</vt:lpstr>
      <vt:lpstr>Wingdings</vt:lpstr>
      <vt:lpstr>Calibri</vt:lpstr>
      <vt:lpstr>Mystical Woods Rough Script</vt:lpstr>
      <vt:lpstr>Calibri</vt:lpstr>
      <vt:lpstr>Tw Cen MT</vt:lpstr>
      <vt:lpstr>Segoe Print</vt:lpstr>
      <vt:lpstr>Avenir Next LT Pro</vt:lpstr>
      <vt:lpstr>Microsoft YaHei</vt:lpstr>
      <vt:lpstr>Arial Unicode MS</vt:lpstr>
      <vt:lpstr>Wingdings</vt:lpstr>
      <vt:lpstr>ShapesVTI</vt:lpstr>
      <vt:lpstr>Challenges of Gamification in SPI</vt:lpstr>
      <vt:lpstr>Agenda</vt:lpstr>
      <vt:lpstr>Introduction</vt:lpstr>
      <vt:lpstr>Software Process Improvement</vt:lpstr>
      <vt:lpstr>PowerPoint 演示文稿</vt:lpstr>
      <vt:lpstr>PowerPoint 演示文稿</vt:lpstr>
      <vt:lpstr>Challenges of SPI Initiatives</vt:lpstr>
      <vt:lpstr>How to Change SPI</vt:lpstr>
      <vt:lpstr>Ways To Motivate</vt:lpstr>
      <vt:lpstr>Gamification</vt:lpstr>
      <vt:lpstr>PowerPoint 演示文稿</vt:lpstr>
      <vt:lpstr>Methodology</vt:lpstr>
      <vt:lpstr>Research and studies for methodology</vt:lpstr>
      <vt:lpstr>Research Questions</vt:lpstr>
      <vt:lpstr>Search Process and Study Selection</vt:lpstr>
      <vt:lpstr>Data extraction and analysis</vt:lpstr>
      <vt:lpstr>Results</vt:lpstr>
      <vt:lpstr>General Results</vt:lpstr>
      <vt:lpstr>General Results</vt:lpstr>
      <vt:lpstr>Peak of Validation Studies</vt:lpstr>
      <vt:lpstr>General Results</vt:lpstr>
      <vt:lpstr>RQ1—what issues of SPI have been addressed by gamification?</vt:lpstr>
      <vt:lpstr>RQ2—how has gamification been implemented in SPI?</vt:lpstr>
      <vt:lpstr>6D Guidelines</vt:lpstr>
      <vt:lpstr>RQ3—what is the evidential impact of gamification on SPI?</vt:lpstr>
      <vt:lpstr>Challenges in Gamification of SPI</vt:lpstr>
      <vt:lpstr>Challenges</vt:lpstr>
      <vt:lpstr>Challenges - Cont</vt:lpstr>
      <vt:lpstr>Target Audience</vt:lpstr>
      <vt:lpstr>Target Goals</vt:lpstr>
      <vt:lpstr>Designing different Strategies</vt:lpstr>
      <vt:lpstr>Choosing Appropriate Approach</vt:lpstr>
      <vt:lpstr>Lack of empirical data</vt:lpstr>
      <vt:lpstr>Managing Additional Efforts:</vt:lpstr>
      <vt:lpstr>Results</vt:lpstr>
      <vt:lpstr>WHAT is SPI</vt:lpstr>
      <vt:lpstr>WHAT is SPI</vt:lpstr>
      <vt:lpstr>To Change SPI</vt:lpstr>
      <vt:lpstr>Gamification</vt:lpstr>
      <vt:lpstr>The way to get started is to quit talking and begin doing.</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Gamification in SPI</dc:title>
  <dc:creator>Farjad Waseem</dc:creator>
  <cp:lastModifiedBy>Salman</cp:lastModifiedBy>
  <cp:revision>54</cp:revision>
  <dcterms:created xsi:type="dcterms:W3CDTF">2023-10-08T08:34:00Z</dcterms:created>
  <dcterms:modified xsi:type="dcterms:W3CDTF">2023-10-12T01:36:21Z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34050302328A4DED911127C8E8C64133_13</vt:lpwstr>
  </property>
  <property fmtid="{D5CDD505-2E9C-101B-9397-08002B2CF9AE}" pid="4" name="KSOProductBuildVer">
    <vt:lpwstr>1033-12.2.0.13215</vt:lpwstr>
  </property>
</Properties>
</file>